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5"/>
  </p:notesMasterIdLst>
  <p:sldIdLst>
    <p:sldId id="256" r:id="rId2"/>
    <p:sldId id="443" r:id="rId3"/>
    <p:sldId id="415" r:id="rId4"/>
    <p:sldId id="426" r:id="rId5"/>
    <p:sldId id="423" r:id="rId6"/>
    <p:sldId id="424" r:id="rId7"/>
    <p:sldId id="425" r:id="rId8"/>
    <p:sldId id="421" r:id="rId9"/>
    <p:sldId id="433" r:id="rId10"/>
    <p:sldId id="435" r:id="rId11"/>
    <p:sldId id="427" r:id="rId12"/>
    <p:sldId id="420" r:id="rId13"/>
    <p:sldId id="431" r:id="rId14"/>
    <p:sldId id="428" r:id="rId15"/>
    <p:sldId id="430" r:id="rId16"/>
    <p:sldId id="436" r:id="rId17"/>
    <p:sldId id="434" r:id="rId18"/>
    <p:sldId id="437" r:id="rId19"/>
    <p:sldId id="440" r:id="rId20"/>
    <p:sldId id="412" r:id="rId21"/>
    <p:sldId id="441" r:id="rId22"/>
    <p:sldId id="444" r:id="rId23"/>
    <p:sldId id="413" r:id="rId2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1651" autoAdjust="0"/>
    <p:restoredTop sz="94660"/>
  </p:normalViewPr>
  <p:slideViewPr>
    <p:cSldViewPr snapToGrid="0">
      <p:cViewPr varScale="1">
        <p:scale>
          <a:sx n="85" d="100"/>
          <a:sy n="85" d="100"/>
        </p:scale>
        <p:origin x="744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DF6BDA8-32D6-4648-87FD-FBA0E4425E44}" type="datetimeFigureOut">
              <a:rPr lang="en-US" smtClean="0"/>
              <a:t>6/2/2022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FAB592-75EE-436F-A5F1-8982D01AC7A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87947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11351D7-7B69-40B9-8EEA-B4FEF26EED31}" type="slidenum">
              <a:rPr lang="id-ID" smtClean="0"/>
              <a:pPr/>
              <a:t>2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63877558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22EC0E-B54A-4757-90C4-7372932CCB4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ID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BA9AD3A-6F1F-4452-A6D5-75775264F81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ID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6B30A2F-CBEC-478C-BF3B-5C1C8E1499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4952B0-BC14-4D46-8DFA-CCD43AD5AF56}" type="datetimeFigureOut">
              <a:rPr lang="en-ID" smtClean="0"/>
              <a:t>02/06/2022</a:t>
            </a:fld>
            <a:endParaRPr lang="en-ID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C576EAF-BE71-4C3B-8B51-D4E293C8F0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D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B49BB96-5449-4130-B96E-450F18C577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7BFEBF-9308-49D9-9E96-5E7A6CDA27E2}" type="slidenum">
              <a:rPr lang="en-ID" smtClean="0"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31820405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E1D603-B48B-4D51-B53C-42277C035B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D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8CA1A1E-015F-4B43-8BC0-E5D3BD269BD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D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EFC4540-1B76-4BCF-99BE-B2A4D87D60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4952B0-BC14-4D46-8DFA-CCD43AD5AF56}" type="datetimeFigureOut">
              <a:rPr lang="en-ID" smtClean="0"/>
              <a:t>02/06/2022</a:t>
            </a:fld>
            <a:endParaRPr lang="en-ID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CEB4293-0CA6-49C4-86BE-CB98879BDB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D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3714F8C-1643-4897-849C-842379110D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7BFEBF-9308-49D9-9E96-5E7A6CDA27E2}" type="slidenum">
              <a:rPr lang="en-ID" smtClean="0"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8368615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D45662-4128-4CF6-B6BF-C7462F15B4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ID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DBFAA2A-5B12-4460-982E-C4A0DA85D7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CE4750D-CD99-46F0-8516-CFA7E291AB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4952B0-BC14-4D46-8DFA-CCD43AD5AF56}" type="datetimeFigureOut">
              <a:rPr lang="en-ID" smtClean="0"/>
              <a:t>02/06/2022</a:t>
            </a:fld>
            <a:endParaRPr lang="en-ID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B88FE43-FE13-479E-8DC8-9D0614BAB7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D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605134C-D41D-4C0E-BA40-D93FA771CA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7BFEBF-9308-49D9-9E96-5E7A6CDA27E2}" type="slidenum">
              <a:rPr lang="en-ID" smtClean="0"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284697760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3C774D-E817-423D-B6B9-A6CCD9F406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D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7C13361-0CCF-4E75-ACBA-2DF897F7A36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D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4BEBA29-35AF-40BF-9A07-09051ACAC31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D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3A18D48-5215-4E34-BEA9-D542967159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4952B0-BC14-4D46-8DFA-CCD43AD5AF56}" type="datetimeFigureOut">
              <a:rPr lang="en-ID" smtClean="0"/>
              <a:t>02/06/2022</a:t>
            </a:fld>
            <a:endParaRPr lang="en-ID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538976C-76FA-4349-8FF0-EA7038C0EE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D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B0E55C9-AF73-4795-A92A-7A75AFDB50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7BFEBF-9308-49D9-9E96-5E7A6CDA27E2}" type="slidenum">
              <a:rPr lang="en-ID" smtClean="0"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14950344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D51469-E3CB-4E17-B117-2D5E32465C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ID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0D31211-4F33-4AA0-9EB9-94F8189E50F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512B0D1-4FEE-4F12-85CF-930D9A67441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D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770B2A6-975D-4720-971D-3438C838DA3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09C17BE-CD29-4269-9A5E-D263264E4F2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D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DFA7450-7AEA-4FD7-A19B-38EE6E6B56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4952B0-BC14-4D46-8DFA-CCD43AD5AF56}" type="datetimeFigureOut">
              <a:rPr lang="en-ID" smtClean="0"/>
              <a:t>02/06/2022</a:t>
            </a:fld>
            <a:endParaRPr lang="en-ID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1CAC590-6406-48B1-8044-9ADC28CCE9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D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ABCCAC4-CBDB-4FF3-B8A0-41CFF77240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7BFEBF-9308-49D9-9E96-5E7A6CDA27E2}" type="slidenum">
              <a:rPr lang="en-ID" smtClean="0"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28413809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78E9DF-EE32-4560-91CD-40FC0C771B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D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21E6B15-664E-470F-A5A9-FB7646521A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4952B0-BC14-4D46-8DFA-CCD43AD5AF56}" type="datetimeFigureOut">
              <a:rPr lang="en-ID" smtClean="0"/>
              <a:t>02/06/2022</a:t>
            </a:fld>
            <a:endParaRPr lang="en-ID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B3F3F62-75A9-4B10-B937-E23323174C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D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B1907F2-2F76-4855-A3DB-887452CDDE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7BFEBF-9308-49D9-9E96-5E7A6CDA27E2}" type="slidenum">
              <a:rPr lang="en-ID" smtClean="0"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10181455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E76255C-049F-4A73-96A8-3311820978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4952B0-BC14-4D46-8DFA-CCD43AD5AF56}" type="datetimeFigureOut">
              <a:rPr lang="en-ID" smtClean="0"/>
              <a:t>02/06/2022</a:t>
            </a:fld>
            <a:endParaRPr lang="en-ID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5A75076-AF27-4CDA-96E5-A84EBF112A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D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1F9AFC5-D9B0-487B-AA9D-853C4C8D3D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7BFEBF-9308-49D9-9E96-5E7A6CDA27E2}" type="slidenum">
              <a:rPr lang="en-ID" smtClean="0"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28207485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4152B-0CA5-4CD5-8F0A-78246D7E72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ID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9994CF2-A46A-40C6-9834-594343A8B25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D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CA4DB8F-EA01-418B-9D1B-4C29395D232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A02A462-739E-4636-927F-803C5EF676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4952B0-BC14-4D46-8DFA-CCD43AD5AF56}" type="datetimeFigureOut">
              <a:rPr lang="en-ID" smtClean="0"/>
              <a:t>02/06/2022</a:t>
            </a:fld>
            <a:endParaRPr lang="en-ID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FE59B3E-03B6-4C7A-BD1D-DC3375516C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D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53D13F6-0AA8-4B08-A97C-CD37608A69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7BFEBF-9308-49D9-9E96-5E7A6CDA27E2}" type="slidenum">
              <a:rPr lang="en-ID" smtClean="0"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15820311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90CCE7-904D-4B40-A7B5-B4C571AEC2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ID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06BC17C-66AB-4464-8858-22EA3AE725B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ID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066F997-37A1-4DC8-B752-3D9C17AEE10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B92BAC1-E0FC-4BC7-8EB8-DEB5B532A9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4952B0-BC14-4D46-8DFA-CCD43AD5AF56}" type="datetimeFigureOut">
              <a:rPr lang="en-ID" smtClean="0"/>
              <a:t>02/06/2022</a:t>
            </a:fld>
            <a:endParaRPr lang="en-ID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2A43450-F49A-48DC-AC5D-1FFB17F13F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D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B889349-023B-4471-BFEE-16073CB247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7BFEBF-9308-49D9-9E96-5E7A6CDA27E2}" type="slidenum">
              <a:rPr lang="en-ID" smtClean="0"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27499001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CF11BD-511A-4E25-B3DA-6451194FBE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D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F8A8543-2E01-4286-B144-CB03531EAEF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D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A9DDC02-77FC-4320-95B6-C2191A25AA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4952B0-BC14-4D46-8DFA-CCD43AD5AF56}" type="datetimeFigureOut">
              <a:rPr lang="en-ID" smtClean="0"/>
              <a:t>02/06/2022</a:t>
            </a:fld>
            <a:endParaRPr lang="en-ID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4EAEF0B-DFCE-444E-BCE8-CA309D163C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D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7031F82-749B-4E27-81E5-C104152CAF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7BFEBF-9308-49D9-9E96-5E7A6CDA27E2}" type="slidenum">
              <a:rPr lang="en-ID" smtClean="0"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40929876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831D189E-4AB7-4959-93BD-EB8425E8D2B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ID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BB47F0F-9537-425D-AC1B-C748D18E91A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D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EE30B35-6476-4895-B917-97E026CB82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4952B0-BC14-4D46-8DFA-CCD43AD5AF56}" type="datetimeFigureOut">
              <a:rPr lang="en-ID" smtClean="0"/>
              <a:t>02/06/2022</a:t>
            </a:fld>
            <a:endParaRPr lang="en-ID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75FDD39-0BB2-4CFD-B7A5-90C56FB728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D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2612572-5C14-4625-A3EC-90B54DFEEA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7BFEBF-9308-49D9-9E96-5E7A6CDA27E2}" type="slidenum">
              <a:rPr lang="en-ID" smtClean="0"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15428391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CC9E4F6-9E03-4C0A-9D3E-96394B4E9F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ID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533FEEA-59E3-4848-AB4F-481FAFA7CA6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D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B40B19-C227-4017-9D8C-535BFA7D317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4952B0-BC14-4D46-8DFA-CCD43AD5AF56}" type="datetimeFigureOut">
              <a:rPr lang="en-ID" smtClean="0"/>
              <a:t>02/06/2022</a:t>
            </a:fld>
            <a:endParaRPr lang="en-ID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B639005-3B4A-4274-820E-DC2B43CAB4B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ID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59879D8-F57B-4FCE-B137-91492800FD1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7BFEBF-9308-49D9-9E96-5E7A6CDA27E2}" type="slidenum">
              <a:rPr lang="en-ID" smtClean="0"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16407113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816A84-E56A-4C5D-986B-43B6981686F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317475" y="1214438"/>
            <a:ext cx="7745691" cy="2387600"/>
          </a:xfrm>
        </p:spPr>
        <p:txBody>
          <a:bodyPr>
            <a:noAutofit/>
          </a:bodyPr>
          <a:lstStyle/>
          <a:p>
            <a:pPr lvl="0" algn="r">
              <a:lnSpc>
                <a:spcPct val="100000"/>
              </a:lnSpc>
              <a:spcBef>
                <a:spcPts val="1000"/>
              </a:spcBef>
              <a:spcAft>
                <a:spcPts val="1200"/>
              </a:spcAft>
              <a:defRPr/>
            </a:pPr>
            <a:r>
              <a:rPr lang="en-US" sz="3200" b="1" dirty="0" err="1">
                <a:solidFill>
                  <a:prstClr val="black"/>
                </a:solidFill>
                <a:latin typeface="Montserrat" panose="02000505000000020004" pitchFamily="2" charset="0"/>
                <a:ea typeface="+mn-ea"/>
                <a:cs typeface="Arial" panose="020B0604020202020204" pitchFamily="34" charset="0"/>
              </a:rPr>
              <a:t>Sistem</a:t>
            </a:r>
            <a:r>
              <a:rPr lang="en-US" sz="3200" b="1" dirty="0">
                <a:solidFill>
                  <a:prstClr val="black"/>
                </a:solidFill>
                <a:latin typeface="Montserrat" panose="02000505000000020004" pitchFamily="2" charset="0"/>
                <a:ea typeface="+mn-ea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prstClr val="black"/>
                </a:solidFill>
                <a:latin typeface="Montserrat" panose="02000505000000020004" pitchFamily="2" charset="0"/>
                <a:ea typeface="+mn-ea"/>
                <a:cs typeface="Arial" panose="020B0604020202020204" pitchFamily="34" charset="0"/>
              </a:rPr>
              <a:t>Jaringan</a:t>
            </a:r>
            <a:r>
              <a:rPr lang="en-US" sz="3200" b="1" dirty="0">
                <a:solidFill>
                  <a:prstClr val="black"/>
                </a:solidFill>
                <a:latin typeface="Montserrat" panose="02000505000000020004" pitchFamily="2" charset="0"/>
                <a:ea typeface="+mn-ea"/>
                <a:cs typeface="Arial" panose="020B0604020202020204" pitchFamily="34" charset="0"/>
              </a:rPr>
              <a:t> 1</a:t>
            </a:r>
            <a:br>
              <a:rPr kumimoji="0" lang="id-ID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ontserrat" panose="02000505000000020004" pitchFamily="2" charset="0"/>
                <a:ea typeface="+mn-ea"/>
                <a:cs typeface="Arial" panose="020B0604020202020204" pitchFamily="34" charset="0"/>
              </a:rPr>
            </a:br>
            <a:r>
              <a:rPr kumimoji="0" lang="id-ID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ontserrat" panose="02000505000000020004" pitchFamily="2" charset="0"/>
                <a:ea typeface="+mn-ea"/>
                <a:cs typeface="Arial" panose="020B0604020202020204" pitchFamily="34" charset="0"/>
              </a:rPr>
              <a:t>Program Studi </a:t>
            </a:r>
            <a:r>
              <a:rPr lang="en-US" sz="2400" dirty="0" err="1">
                <a:solidFill>
                  <a:prstClr val="black"/>
                </a:solidFill>
                <a:latin typeface="Montserrat" panose="02000505000000020004" pitchFamily="2" charset="0"/>
                <a:ea typeface="+mn-ea"/>
                <a:cs typeface="Arial" panose="020B0604020202020204" pitchFamily="34" charset="0"/>
              </a:rPr>
              <a:t>Informatika</a:t>
            </a:r>
            <a:br>
              <a:rPr kumimoji="0" lang="id-ID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ontserrat" panose="02000505000000020004" pitchFamily="2" charset="0"/>
                <a:ea typeface="+mn-ea"/>
                <a:cs typeface="Arial" panose="020B0604020202020204" pitchFamily="34" charset="0"/>
              </a:rPr>
            </a:br>
            <a:br>
              <a:rPr kumimoji="0" lang="id-ID" altLang="id-ID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ontserrat" panose="02000505000000020004" pitchFamily="2" charset="0"/>
                <a:ea typeface="+mn-ea"/>
                <a:cs typeface="Arial" panose="020B0604020202020204" pitchFamily="34" charset="0"/>
              </a:rPr>
            </a:br>
            <a:r>
              <a:rPr kumimoji="0" lang="en-US" altLang="id-ID" sz="24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ontserrat" panose="02000505000000020004" pitchFamily="2" charset="0"/>
                <a:ea typeface="+mn-ea"/>
                <a:cs typeface="Arial" panose="020B0604020202020204" pitchFamily="34" charset="0"/>
              </a:rPr>
              <a:t>Sesi</a:t>
            </a:r>
            <a:r>
              <a:rPr kumimoji="0" lang="en-US" altLang="id-ID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ontserrat" panose="02000505000000020004" pitchFamily="2" charset="0"/>
                <a:ea typeface="+mn-ea"/>
                <a:cs typeface="Arial" panose="020B0604020202020204" pitchFamily="34" charset="0"/>
              </a:rPr>
              <a:t> 10 – </a:t>
            </a:r>
            <a:r>
              <a:rPr kumimoji="0" lang="en-US" altLang="id-ID" sz="24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ontserrat" panose="02000505000000020004" pitchFamily="2" charset="0"/>
                <a:ea typeface="+mn-ea"/>
                <a:cs typeface="Arial" panose="020B0604020202020204" pitchFamily="34" charset="0"/>
              </a:rPr>
              <a:t>Konfigurasi</a:t>
            </a:r>
            <a:r>
              <a:rPr kumimoji="0" lang="en-US" altLang="id-ID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ontserrat" panose="02000505000000020004" pitchFamily="2" charset="0"/>
                <a:ea typeface="+mn-ea"/>
                <a:cs typeface="Arial" panose="020B0604020202020204" pitchFamily="34" charset="0"/>
              </a:rPr>
              <a:t> </a:t>
            </a:r>
            <a:r>
              <a:rPr lang="en-US" altLang="id-ID" sz="2400" b="1" dirty="0">
                <a:solidFill>
                  <a:prstClr val="black"/>
                </a:solidFill>
                <a:latin typeface="Montserrat" panose="02000505000000020004" pitchFamily="2" charset="0"/>
                <a:ea typeface="+mn-ea"/>
                <a:cs typeface="Arial" panose="020B0604020202020204" pitchFamily="34" charset="0"/>
              </a:rPr>
              <a:t>Routing </a:t>
            </a:r>
            <a:r>
              <a:rPr lang="en-US" altLang="id-ID" sz="2400" b="1" dirty="0" err="1">
                <a:solidFill>
                  <a:prstClr val="black"/>
                </a:solidFill>
                <a:latin typeface="Montserrat" panose="02000505000000020004" pitchFamily="2" charset="0"/>
                <a:ea typeface="+mn-ea"/>
                <a:cs typeface="Arial" panose="020B0604020202020204" pitchFamily="34" charset="0"/>
              </a:rPr>
              <a:t>antar</a:t>
            </a:r>
            <a:r>
              <a:rPr lang="en-US" altLang="id-ID" sz="2400" b="1" dirty="0">
                <a:solidFill>
                  <a:prstClr val="black"/>
                </a:solidFill>
                <a:latin typeface="Montserrat" panose="02000505000000020004" pitchFamily="2" charset="0"/>
                <a:ea typeface="+mn-ea"/>
                <a:cs typeface="Arial" panose="020B0604020202020204" pitchFamily="34" charset="0"/>
              </a:rPr>
              <a:t> Autonomous System</a:t>
            </a:r>
            <a:endParaRPr lang="en-ID" sz="2400" dirty="0">
              <a:latin typeface="Montserrat" panose="02000505000000020004" pitchFamily="2" charset="0"/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79765D7-3DE7-4B42-876A-8EBCDBE18E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135471" y="4639236"/>
            <a:ext cx="3927695" cy="526654"/>
          </a:xfrm>
        </p:spPr>
        <p:txBody>
          <a:bodyPr>
            <a:normAutofit fontScale="77500" lnSpcReduction="20000"/>
          </a:bodyPr>
          <a:lstStyle/>
          <a:p>
            <a:pPr algn="r"/>
            <a:r>
              <a:rPr lang="en-US" dirty="0">
                <a:latin typeface="Montserrat" panose="02000505000000020004" pitchFamily="2" charset="0"/>
              </a:rPr>
              <a:t>Muhammad Ikhwani Saputra, </a:t>
            </a:r>
            <a:r>
              <a:rPr lang="en-US" dirty="0" err="1">
                <a:latin typeface="Montserrat" panose="02000505000000020004" pitchFamily="2" charset="0"/>
              </a:rPr>
              <a:t>MKom</a:t>
            </a:r>
            <a:endParaRPr lang="en-ID" dirty="0">
              <a:latin typeface="Montserrat" panose="0200050500000002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069760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AutoShape 2" descr="Hasil gambar untuk logo elnusa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6" name="TextBox 5"/>
          <p:cNvSpPr txBox="1"/>
          <p:nvPr/>
        </p:nvSpPr>
        <p:spPr>
          <a:xfrm>
            <a:off x="983432" y="1576310"/>
            <a:ext cx="10369152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err="1">
                <a:latin typeface="+mj-lt"/>
              </a:rPr>
              <a:t>Deskripsi</a:t>
            </a:r>
            <a:r>
              <a:rPr lang="en-US" b="1" dirty="0">
                <a:latin typeface="+mj-lt"/>
              </a:rPr>
              <a:t> </a:t>
            </a:r>
            <a:r>
              <a:rPr lang="en-US" b="1" dirty="0" err="1">
                <a:latin typeface="+mj-lt"/>
              </a:rPr>
              <a:t>Singkat</a:t>
            </a:r>
            <a:r>
              <a:rPr lang="en-US" b="1" dirty="0">
                <a:latin typeface="+mj-lt"/>
              </a:rPr>
              <a:t> </a:t>
            </a:r>
            <a:r>
              <a:rPr lang="en-US" b="1" dirty="0" err="1">
                <a:latin typeface="+mj-lt"/>
              </a:rPr>
              <a:t>mengenai</a:t>
            </a:r>
            <a:r>
              <a:rPr lang="en-US" b="1" dirty="0">
                <a:latin typeface="+mj-lt"/>
              </a:rPr>
              <a:t> </a:t>
            </a:r>
            <a:r>
              <a:rPr lang="en-US" b="1" dirty="0" err="1">
                <a:latin typeface="+mj-lt"/>
              </a:rPr>
              <a:t>Topik</a:t>
            </a:r>
            <a:endParaRPr lang="en-US" b="1" dirty="0">
              <a:latin typeface="+mj-lt"/>
            </a:endParaRPr>
          </a:p>
          <a:p>
            <a:r>
              <a:rPr lang="en-US" b="1" dirty="0" err="1"/>
              <a:t>Pertemuan</a:t>
            </a:r>
            <a:r>
              <a:rPr lang="en-US" b="1" dirty="0"/>
              <a:t> </a:t>
            </a:r>
            <a:r>
              <a:rPr lang="id-ID" b="1" dirty="0"/>
              <a:t>ini memfasilitasi konfigurasi </a:t>
            </a:r>
            <a:r>
              <a:rPr lang="id-ID" b="1" i="1" dirty="0"/>
              <a:t>routing</a:t>
            </a:r>
            <a:r>
              <a:rPr lang="id-ID" b="1" dirty="0"/>
              <a:t> pada perangkat jaringan antar </a:t>
            </a:r>
            <a:r>
              <a:rPr lang="id-ID" b="1" i="1" dirty="0"/>
              <a:t>Autonomous System</a:t>
            </a:r>
            <a:r>
              <a:rPr lang="id-ID" b="1" dirty="0"/>
              <a:t> (AS).</a:t>
            </a:r>
            <a:endParaRPr lang="en-US" b="1" dirty="0"/>
          </a:p>
          <a:p>
            <a:endParaRPr lang="en-US" dirty="0"/>
          </a:p>
          <a:p>
            <a:endParaRPr lang="en-US" dirty="0"/>
          </a:p>
          <a:p>
            <a:r>
              <a:rPr lang="en-US" b="1" dirty="0" err="1">
                <a:latin typeface="+mj-lt"/>
              </a:rPr>
              <a:t>Materi</a:t>
            </a:r>
            <a:r>
              <a:rPr lang="en-US" b="1" dirty="0">
                <a:latin typeface="+mj-lt"/>
              </a:rPr>
              <a:t> Yang </a:t>
            </a:r>
            <a:r>
              <a:rPr lang="en-US" b="1" dirty="0" err="1">
                <a:latin typeface="+mj-lt"/>
              </a:rPr>
              <a:t>akan</a:t>
            </a:r>
            <a:r>
              <a:rPr lang="en-US" b="1" dirty="0">
                <a:latin typeface="+mj-lt"/>
              </a:rPr>
              <a:t> </a:t>
            </a:r>
            <a:r>
              <a:rPr lang="en-US" b="1" dirty="0" err="1">
                <a:latin typeface="+mj-lt"/>
              </a:rPr>
              <a:t>disampaikan</a:t>
            </a:r>
            <a:r>
              <a:rPr lang="en-US" b="1" dirty="0">
                <a:latin typeface="+mj-lt"/>
              </a:rPr>
              <a:t>:</a:t>
            </a:r>
          </a:p>
          <a:p>
            <a:r>
              <a:rPr lang="en-US" b="1" dirty="0"/>
              <a:t>1. </a:t>
            </a:r>
            <a:r>
              <a:rPr lang="en-US" b="1" dirty="0" err="1"/>
              <a:t>Konfigurasi</a:t>
            </a:r>
            <a:r>
              <a:rPr lang="en-US" b="1" dirty="0"/>
              <a:t> </a:t>
            </a:r>
            <a:r>
              <a:rPr lang="en-US" b="1" i="1" dirty="0"/>
              <a:t>router  </a:t>
            </a:r>
            <a:r>
              <a:rPr lang="en-US" b="1" dirty="0" err="1"/>
              <a:t>pada</a:t>
            </a:r>
            <a:r>
              <a:rPr lang="en-US" b="1" dirty="0"/>
              <a:t> </a:t>
            </a:r>
            <a:r>
              <a:rPr lang="en-US" b="1" i="1" dirty="0"/>
              <a:t>stub AS</a:t>
            </a:r>
          </a:p>
          <a:p>
            <a:pPr lvl="0"/>
            <a:r>
              <a:rPr lang="en-US" b="1" dirty="0"/>
              <a:t>2. K</a:t>
            </a:r>
            <a:r>
              <a:rPr lang="id-ID" b="1" dirty="0"/>
              <a:t>onfigurasi </a:t>
            </a:r>
            <a:r>
              <a:rPr lang="id-ID" b="1" i="1" dirty="0"/>
              <a:t>router </a:t>
            </a:r>
            <a:r>
              <a:rPr lang="id-ID" b="1" dirty="0"/>
              <a:t>pada </a:t>
            </a:r>
            <a:r>
              <a:rPr lang="id-ID" b="1" i="1" dirty="0"/>
              <a:t>multi-home</a:t>
            </a:r>
            <a:r>
              <a:rPr lang="id-ID" b="1" dirty="0"/>
              <a:t> AS</a:t>
            </a:r>
            <a:endParaRPr lang="en-US" b="1" dirty="0"/>
          </a:p>
          <a:p>
            <a:pPr lvl="0"/>
            <a:r>
              <a:rPr lang="en-US" b="1" dirty="0"/>
              <a:t>3. K</a:t>
            </a:r>
            <a:r>
              <a:rPr lang="id-ID" b="1" dirty="0"/>
              <a:t>onfigurasi </a:t>
            </a:r>
            <a:r>
              <a:rPr lang="id-ID" b="1" i="1" dirty="0"/>
              <a:t>router </a:t>
            </a:r>
            <a:r>
              <a:rPr lang="id-ID" b="1" dirty="0"/>
              <a:t>pada </a:t>
            </a:r>
            <a:r>
              <a:rPr lang="id-ID" b="1" i="1" dirty="0"/>
              <a:t>core</a:t>
            </a:r>
            <a:r>
              <a:rPr lang="id-ID" b="1" dirty="0"/>
              <a:t> AS</a:t>
            </a:r>
            <a:endParaRPr lang="en-US" b="1" dirty="0"/>
          </a:p>
          <a:p>
            <a:endParaRPr lang="en-US" dirty="0"/>
          </a:p>
          <a:p>
            <a:r>
              <a:rPr lang="en-US" b="1" dirty="0">
                <a:latin typeface="+mj-lt"/>
              </a:rPr>
              <a:t>Outcome/</a:t>
            </a:r>
            <a:r>
              <a:rPr lang="en-US" b="1" dirty="0" err="1">
                <a:latin typeface="+mj-lt"/>
              </a:rPr>
              <a:t>Capaian</a:t>
            </a:r>
            <a:r>
              <a:rPr lang="en-US" b="1" dirty="0">
                <a:latin typeface="+mj-lt"/>
              </a:rPr>
              <a:t> :</a:t>
            </a:r>
          </a:p>
          <a:p>
            <a:r>
              <a:rPr lang="en-US" b="1" dirty="0" err="1"/>
              <a:t>Mengkonfigurasi</a:t>
            </a:r>
            <a:r>
              <a:rPr lang="en-US" b="1" dirty="0"/>
              <a:t> </a:t>
            </a:r>
            <a:r>
              <a:rPr lang="en-US" b="1" i="1" dirty="0"/>
              <a:t>router  </a:t>
            </a:r>
            <a:r>
              <a:rPr lang="en-US" b="1" dirty="0" err="1"/>
              <a:t>pada</a:t>
            </a:r>
            <a:r>
              <a:rPr lang="en-US" b="1" dirty="0"/>
              <a:t> </a:t>
            </a:r>
            <a:r>
              <a:rPr lang="en-US" b="1" i="1" dirty="0"/>
              <a:t>stub AS, </a:t>
            </a:r>
            <a:r>
              <a:rPr lang="id-ID" b="1" dirty="0"/>
              <a:t>Mengkonfigurasi </a:t>
            </a:r>
            <a:r>
              <a:rPr lang="id-ID" b="1" i="1" dirty="0"/>
              <a:t>router </a:t>
            </a:r>
            <a:r>
              <a:rPr lang="id-ID" b="1" dirty="0"/>
              <a:t>pada </a:t>
            </a:r>
            <a:r>
              <a:rPr lang="id-ID" b="1" i="1" dirty="0"/>
              <a:t>multi-home</a:t>
            </a:r>
            <a:r>
              <a:rPr lang="id-ID" b="1" dirty="0"/>
              <a:t> AS</a:t>
            </a:r>
            <a:r>
              <a:rPr lang="en-US" b="1" dirty="0"/>
              <a:t>, </a:t>
            </a:r>
            <a:r>
              <a:rPr lang="id-ID" b="1" dirty="0"/>
              <a:t>Mengkonfigurasi </a:t>
            </a:r>
            <a:r>
              <a:rPr lang="id-ID" b="1" i="1" dirty="0"/>
              <a:t>router </a:t>
            </a:r>
            <a:r>
              <a:rPr lang="id-ID" b="1" dirty="0"/>
              <a:t>pada </a:t>
            </a:r>
            <a:r>
              <a:rPr lang="id-ID" b="1" i="1" dirty="0"/>
              <a:t>core</a:t>
            </a:r>
            <a:r>
              <a:rPr lang="id-ID" b="1" dirty="0"/>
              <a:t> AS</a:t>
            </a:r>
            <a:endParaRPr lang="en-US" b="1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4"/>
          </p:nvPr>
        </p:nvSpPr>
        <p:spPr>
          <a:xfrm>
            <a:off x="8904312" y="22838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AU"/>
            </a:defPPr>
            <a:lvl1pPr algn="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tx1">
                    <a:tint val="75000"/>
                  </a:schemeClr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fld id="{E67FF784-6C2A-48BE-B2B9-2310CD1853F0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 panose="020F0502020204030204"/>
              </a:rPr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t>2</a:t>
            </a:fld>
            <a:endParaRPr lang="en-US" dirty="0">
              <a:solidFill>
                <a:prstClr val="black">
                  <a:tint val="75000"/>
                </a:prstClr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253691982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AutoShape 2" descr="Hasil gambar untuk logo elnusa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4" name="Rectangle 3"/>
          <p:cNvSpPr/>
          <p:nvPr/>
        </p:nvSpPr>
        <p:spPr>
          <a:xfrm>
            <a:off x="911424" y="814333"/>
            <a:ext cx="6480720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400" dirty="0">
                <a:solidFill>
                  <a:schemeClr val="accent1"/>
                </a:solidFill>
              </a:rPr>
              <a:t>Autonomous System (AS) </a:t>
            </a:r>
            <a:r>
              <a:rPr lang="en-US" dirty="0">
                <a:solidFill>
                  <a:schemeClr val="accent1"/>
                </a:solidFill>
              </a:rPr>
              <a:t>				</a:t>
            </a:r>
            <a:endParaRPr lang="en-US" sz="2400" dirty="0">
              <a:solidFill>
                <a:schemeClr val="accent1"/>
              </a:solidFill>
              <a:latin typeface="+mj-lt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343472" y="4293096"/>
            <a:ext cx="10378502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000" dirty="0"/>
              <a:t>Autonomous System (AS) </a:t>
            </a:r>
            <a:r>
              <a:rPr lang="en-US" sz="2000" dirty="0" err="1"/>
              <a:t>adalah</a:t>
            </a:r>
            <a:r>
              <a:rPr lang="en-US" sz="2000" dirty="0"/>
              <a:t> </a:t>
            </a:r>
            <a:r>
              <a:rPr lang="en-US" sz="2000" dirty="0" err="1"/>
              <a:t>kumpulan</a:t>
            </a:r>
            <a:r>
              <a:rPr lang="en-US" sz="2000" dirty="0"/>
              <a:t> </a:t>
            </a:r>
            <a:r>
              <a:rPr lang="en-US" sz="2000" dirty="0" err="1"/>
              <a:t>dari</a:t>
            </a:r>
            <a:r>
              <a:rPr lang="en-US" sz="2000" dirty="0"/>
              <a:t> </a:t>
            </a:r>
            <a:r>
              <a:rPr lang="en-US" sz="2000" dirty="0" err="1"/>
              <a:t>jaringan</a:t>
            </a:r>
            <a:r>
              <a:rPr lang="en-US" sz="2000" dirty="0"/>
              <a:t> </a:t>
            </a:r>
            <a:r>
              <a:rPr lang="en-US" sz="2000" dirty="0" err="1"/>
              <a:t>dalam</a:t>
            </a:r>
            <a:r>
              <a:rPr lang="en-US" sz="2000" dirty="0"/>
              <a:t> </a:t>
            </a:r>
            <a:r>
              <a:rPr lang="en-US" sz="2000" dirty="0" err="1"/>
              <a:t>satu</a:t>
            </a:r>
            <a:r>
              <a:rPr lang="en-US" sz="2000" dirty="0"/>
              <a:t> </a:t>
            </a:r>
            <a:r>
              <a:rPr lang="en-US" sz="2000" dirty="0" err="1"/>
              <a:t>administrasi</a:t>
            </a:r>
            <a:r>
              <a:rPr lang="en-US" sz="2000" dirty="0"/>
              <a:t>/</a:t>
            </a:r>
            <a:r>
              <a:rPr lang="en-US" sz="2000" dirty="0" err="1"/>
              <a:t>kebijakan</a:t>
            </a:r>
            <a:r>
              <a:rPr lang="en-US" sz="2000" dirty="0"/>
              <a:t> yang </a:t>
            </a:r>
            <a:r>
              <a:rPr lang="en-US" sz="2000" dirty="0" err="1"/>
              <a:t>sama</a:t>
            </a:r>
            <a:r>
              <a:rPr lang="en-US" sz="2000" dirty="0"/>
              <a:t>.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000" dirty="0" err="1"/>
              <a:t>Biasanya</a:t>
            </a:r>
            <a:r>
              <a:rPr lang="en-US" sz="2000" dirty="0"/>
              <a:t> </a:t>
            </a:r>
            <a:r>
              <a:rPr lang="en-US" sz="2000" dirty="0" err="1"/>
              <a:t>mengacu</a:t>
            </a:r>
            <a:r>
              <a:rPr lang="en-US" sz="2000" dirty="0"/>
              <a:t> </a:t>
            </a:r>
            <a:r>
              <a:rPr lang="en-US" sz="2000" dirty="0" err="1"/>
              <a:t>pada</a:t>
            </a:r>
            <a:r>
              <a:rPr lang="en-US" sz="2000" dirty="0"/>
              <a:t> </a:t>
            </a:r>
            <a:r>
              <a:rPr lang="en-US" sz="2000" dirty="0" err="1"/>
              <a:t>satu</a:t>
            </a:r>
            <a:r>
              <a:rPr lang="en-US" sz="2000" dirty="0"/>
              <a:t> </a:t>
            </a:r>
            <a:r>
              <a:rPr lang="en-US" sz="2000" dirty="0" err="1"/>
              <a:t>institusi</a:t>
            </a:r>
            <a:r>
              <a:rPr lang="en-US" sz="2000" dirty="0"/>
              <a:t> (</a:t>
            </a:r>
            <a:r>
              <a:rPr lang="en-US" sz="2000" dirty="0" err="1"/>
              <a:t>contoh</a:t>
            </a:r>
            <a:r>
              <a:rPr lang="en-US" sz="2000" dirty="0"/>
              <a:t>: Telkom, </a:t>
            </a:r>
            <a:r>
              <a:rPr lang="en-US" sz="2000" dirty="0" err="1"/>
              <a:t>Indosat</a:t>
            </a:r>
            <a:r>
              <a:rPr lang="en-US" sz="2000" dirty="0"/>
              <a:t>, XL, </a:t>
            </a:r>
            <a:r>
              <a:rPr lang="en-US" sz="2000" dirty="0" err="1"/>
              <a:t>dll</a:t>
            </a:r>
            <a:r>
              <a:rPr lang="en-US" sz="2000" dirty="0"/>
              <a:t>)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000" dirty="0"/>
              <a:t>AS </a:t>
            </a:r>
            <a:r>
              <a:rPr lang="en-US" sz="2000" dirty="0" err="1"/>
              <a:t>diperlukan</a:t>
            </a:r>
            <a:r>
              <a:rPr lang="en-US" sz="2000" dirty="0"/>
              <a:t> </a:t>
            </a:r>
            <a:r>
              <a:rPr lang="en-US" sz="2000" dirty="0" err="1"/>
              <a:t>bila</a:t>
            </a:r>
            <a:r>
              <a:rPr lang="en-US" sz="2000" dirty="0"/>
              <a:t> </a:t>
            </a:r>
            <a:r>
              <a:rPr lang="en-US" sz="2000" dirty="0" err="1"/>
              <a:t>suatu</a:t>
            </a:r>
            <a:r>
              <a:rPr lang="en-US" sz="2000" dirty="0"/>
              <a:t> </a:t>
            </a:r>
            <a:r>
              <a:rPr lang="en-US" sz="2000" dirty="0" err="1"/>
              <a:t>jaringan</a:t>
            </a:r>
            <a:r>
              <a:rPr lang="en-US" sz="2000" dirty="0"/>
              <a:t> </a:t>
            </a:r>
            <a:r>
              <a:rPr lang="en-US" sz="2000" dirty="0" err="1"/>
              <a:t>terhubung</a:t>
            </a:r>
            <a:r>
              <a:rPr lang="en-US" sz="2000" dirty="0"/>
              <a:t> </a:t>
            </a:r>
            <a:r>
              <a:rPr lang="en-US" sz="2000" dirty="0" err="1"/>
              <a:t>ke</a:t>
            </a:r>
            <a:r>
              <a:rPr lang="en-US" sz="2000" dirty="0"/>
              <a:t> </a:t>
            </a:r>
            <a:r>
              <a:rPr lang="en-US" sz="2000" dirty="0" err="1"/>
              <a:t>lebih</a:t>
            </a:r>
            <a:r>
              <a:rPr lang="en-US" sz="2000" dirty="0"/>
              <a:t> </a:t>
            </a:r>
            <a:r>
              <a:rPr lang="en-US" sz="2000" dirty="0" err="1"/>
              <a:t>dari</a:t>
            </a:r>
            <a:r>
              <a:rPr lang="en-US" sz="2000" dirty="0"/>
              <a:t> </a:t>
            </a:r>
            <a:r>
              <a:rPr lang="en-US" sz="2000" dirty="0" err="1"/>
              <a:t>satu</a:t>
            </a:r>
            <a:r>
              <a:rPr lang="en-US" sz="2000" dirty="0"/>
              <a:t> AS yang </a:t>
            </a:r>
            <a:r>
              <a:rPr lang="en-US" sz="2000" dirty="0" err="1"/>
              <a:t>memiliki</a:t>
            </a:r>
            <a:r>
              <a:rPr lang="en-US" sz="2000" dirty="0"/>
              <a:t> </a:t>
            </a:r>
            <a:r>
              <a:rPr lang="en-US" sz="2000" dirty="0" err="1"/>
              <a:t>kebijakan</a:t>
            </a:r>
            <a:r>
              <a:rPr lang="en-US" sz="2000" dirty="0"/>
              <a:t> routing yang </a:t>
            </a:r>
            <a:r>
              <a:rPr lang="en-US" sz="2000" dirty="0" err="1"/>
              <a:t>berbeda</a:t>
            </a:r>
            <a:r>
              <a:rPr lang="en-US" sz="2000" dirty="0"/>
              <a:t>. 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sz="2000" dirty="0"/>
          </a:p>
        </p:txBody>
      </p:sp>
      <p:pic>
        <p:nvPicPr>
          <p:cNvPr id="21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51584" y="1412776"/>
            <a:ext cx="5202812" cy="2622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904312" y="22838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AU"/>
            </a:defPPr>
            <a:lvl1pPr algn="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tx1">
                    <a:tint val="75000"/>
                  </a:schemeClr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fld id="{E67FF784-6C2A-48BE-B2B9-2310CD1853F0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 panose="020F0502020204030204"/>
              </a:rPr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t>3</a:t>
            </a:fld>
            <a:endParaRPr lang="en-US" dirty="0">
              <a:solidFill>
                <a:prstClr val="black">
                  <a:tint val="75000"/>
                </a:prstClr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11541943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AutoShape 2" descr="Hasil gambar untuk logo elnusa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4" name="Rectangle 3"/>
          <p:cNvSpPr/>
          <p:nvPr/>
        </p:nvSpPr>
        <p:spPr>
          <a:xfrm>
            <a:off x="911424" y="814333"/>
            <a:ext cx="6480720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400" dirty="0">
                <a:solidFill>
                  <a:schemeClr val="accent1"/>
                </a:solidFill>
              </a:rPr>
              <a:t>Autonomous System Number (ASN) </a:t>
            </a:r>
            <a:r>
              <a:rPr lang="en-US" dirty="0">
                <a:solidFill>
                  <a:schemeClr val="accent1"/>
                </a:solidFill>
              </a:rPr>
              <a:t>				</a:t>
            </a:r>
            <a:endParaRPr lang="en-US" sz="2400" dirty="0">
              <a:solidFill>
                <a:schemeClr val="accent1"/>
              </a:solidFill>
              <a:latin typeface="+mj-lt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271464" y="1772816"/>
            <a:ext cx="10153128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400" dirty="0"/>
              <a:t>AS </a:t>
            </a:r>
            <a:r>
              <a:rPr lang="en-US" sz="2400" dirty="0" err="1"/>
              <a:t>memiliki</a:t>
            </a:r>
            <a:r>
              <a:rPr lang="en-US" sz="2400" dirty="0"/>
              <a:t> identifier </a:t>
            </a:r>
            <a:r>
              <a:rPr lang="en-US" sz="2400" dirty="0" err="1"/>
              <a:t>untuk</a:t>
            </a:r>
            <a:r>
              <a:rPr lang="en-US" sz="2400" dirty="0"/>
              <a:t> </a:t>
            </a:r>
            <a:r>
              <a:rPr lang="en-US" sz="2400" dirty="0" err="1"/>
              <a:t>dapat</a:t>
            </a:r>
            <a:r>
              <a:rPr lang="en-US" sz="2400" dirty="0"/>
              <a:t> </a:t>
            </a:r>
            <a:r>
              <a:rPr lang="en-US" sz="2400" dirty="0" err="1"/>
              <a:t>bertukar</a:t>
            </a:r>
            <a:r>
              <a:rPr lang="en-US" sz="2400" dirty="0"/>
              <a:t> </a:t>
            </a:r>
            <a:r>
              <a:rPr lang="en-US" sz="2400" dirty="0" err="1"/>
              <a:t>informasi</a:t>
            </a:r>
            <a:r>
              <a:rPr lang="en-US" sz="2400" dirty="0"/>
              <a:t> </a:t>
            </a:r>
            <a:r>
              <a:rPr lang="en-US" sz="2400" dirty="0" err="1"/>
              <a:t>dengan</a:t>
            </a:r>
            <a:r>
              <a:rPr lang="en-US" sz="2400" dirty="0"/>
              <a:t> AS yang lain </a:t>
            </a:r>
            <a:r>
              <a:rPr lang="en-US" sz="2400" dirty="0" err="1"/>
              <a:t>berupa</a:t>
            </a:r>
            <a:r>
              <a:rPr lang="en-US" sz="2400" dirty="0"/>
              <a:t> </a:t>
            </a:r>
            <a:r>
              <a:rPr lang="en-US" sz="2400" dirty="0" err="1"/>
              <a:t>nomor</a:t>
            </a:r>
            <a:r>
              <a:rPr lang="en-US" sz="2400" dirty="0"/>
              <a:t> yang </a:t>
            </a:r>
            <a:r>
              <a:rPr lang="en-US" sz="2400" dirty="0" err="1"/>
              <a:t>disebut</a:t>
            </a:r>
            <a:r>
              <a:rPr lang="en-US" sz="2400" dirty="0"/>
              <a:t> </a:t>
            </a:r>
            <a:r>
              <a:rPr lang="en-US" sz="2400" i="1" dirty="0"/>
              <a:t>Autonomous System Number </a:t>
            </a:r>
            <a:r>
              <a:rPr lang="en-US" sz="2400" dirty="0"/>
              <a:t>(ASN). 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400" dirty="0"/>
              <a:t>ASN </a:t>
            </a:r>
            <a:r>
              <a:rPr lang="en-US" sz="2400" dirty="0" err="1"/>
              <a:t>merupakan</a:t>
            </a:r>
            <a:r>
              <a:rPr lang="en-US" sz="2400" dirty="0"/>
              <a:t> </a:t>
            </a:r>
            <a:r>
              <a:rPr lang="en-US" sz="2400" dirty="0" err="1"/>
              <a:t>nomor</a:t>
            </a:r>
            <a:r>
              <a:rPr lang="en-US" sz="2400" dirty="0"/>
              <a:t> </a:t>
            </a:r>
            <a:r>
              <a:rPr lang="en-US" sz="2400" dirty="0" err="1"/>
              <a:t>unik</a:t>
            </a:r>
            <a:r>
              <a:rPr lang="en-US" sz="2400" dirty="0"/>
              <a:t> yang </a:t>
            </a:r>
            <a:r>
              <a:rPr lang="en-US" sz="2400" dirty="0" err="1"/>
              <a:t>terdiri</a:t>
            </a:r>
            <a:r>
              <a:rPr lang="en-US" sz="2400" dirty="0"/>
              <a:t> </a:t>
            </a:r>
            <a:r>
              <a:rPr lang="en-US" sz="2400" dirty="0" err="1"/>
              <a:t>dari</a:t>
            </a:r>
            <a:r>
              <a:rPr lang="en-US" sz="2400" dirty="0"/>
              <a:t> 16-bit yang </a:t>
            </a:r>
            <a:r>
              <a:rPr lang="en-US" sz="2400" dirty="0" err="1"/>
              <a:t>diberikan</a:t>
            </a:r>
            <a:r>
              <a:rPr lang="en-US" sz="2400" dirty="0"/>
              <a:t> </a:t>
            </a:r>
            <a:r>
              <a:rPr lang="en-US" sz="2400" dirty="0" err="1"/>
              <a:t>oleh</a:t>
            </a:r>
            <a:r>
              <a:rPr lang="en-US" sz="2400" dirty="0"/>
              <a:t> American Registry of Internet Numbers (ARIN) yang </a:t>
            </a:r>
            <a:r>
              <a:rPr lang="en-US" sz="2400" dirty="0" err="1"/>
              <a:t>menjamin</a:t>
            </a:r>
            <a:r>
              <a:rPr lang="en-US" sz="2400" dirty="0"/>
              <a:t> </a:t>
            </a:r>
            <a:r>
              <a:rPr lang="en-US" sz="2400" dirty="0" err="1"/>
              <a:t>tidak</a:t>
            </a:r>
            <a:r>
              <a:rPr lang="en-US" sz="2400" dirty="0"/>
              <a:t> </a:t>
            </a:r>
            <a:r>
              <a:rPr lang="en-US" sz="2400" dirty="0" err="1"/>
              <a:t>adanya</a:t>
            </a:r>
            <a:r>
              <a:rPr lang="en-US" sz="2400" dirty="0"/>
              <a:t> </a:t>
            </a:r>
            <a:r>
              <a:rPr lang="en-US" sz="2400" dirty="0" err="1"/>
              <a:t>duplikasi</a:t>
            </a:r>
            <a:r>
              <a:rPr lang="en-US" sz="2400" dirty="0"/>
              <a:t> </a:t>
            </a:r>
            <a:r>
              <a:rPr lang="en-US" sz="2400" dirty="0" err="1"/>
              <a:t>nomor</a:t>
            </a:r>
            <a:endParaRPr lang="en-US" sz="2400" dirty="0"/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400" dirty="0"/>
              <a:t>ASN </a:t>
            </a:r>
            <a:r>
              <a:rPr lang="en-US" sz="2400" dirty="0" err="1"/>
              <a:t>mulai</a:t>
            </a:r>
            <a:r>
              <a:rPr lang="en-US" sz="2400" dirty="0"/>
              <a:t> </a:t>
            </a:r>
            <a:r>
              <a:rPr lang="en-US" sz="2400" dirty="0" err="1"/>
              <a:t>dari</a:t>
            </a:r>
            <a:r>
              <a:rPr lang="en-US" sz="2400" dirty="0"/>
              <a:t> 1 </a:t>
            </a:r>
            <a:r>
              <a:rPr lang="en-US" sz="2400" dirty="0" err="1"/>
              <a:t>sampai</a:t>
            </a:r>
            <a:r>
              <a:rPr lang="en-US" sz="2400" dirty="0"/>
              <a:t> 65,535. 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400" dirty="0"/>
              <a:t>ASN 64,512 </a:t>
            </a:r>
            <a:r>
              <a:rPr lang="en-US" sz="2400" dirty="0" err="1"/>
              <a:t>sampai</a:t>
            </a:r>
            <a:r>
              <a:rPr lang="en-US" sz="2400" dirty="0"/>
              <a:t> 65,535 </a:t>
            </a:r>
            <a:r>
              <a:rPr lang="en-US" sz="2400" dirty="0" err="1"/>
              <a:t>dipakai</a:t>
            </a:r>
            <a:r>
              <a:rPr lang="en-US" sz="2400" dirty="0"/>
              <a:t> </a:t>
            </a:r>
            <a:r>
              <a:rPr lang="en-US" sz="2400" dirty="0" err="1"/>
              <a:t>untuk</a:t>
            </a:r>
            <a:r>
              <a:rPr lang="en-US" sz="2400" dirty="0"/>
              <a:t> </a:t>
            </a:r>
            <a:r>
              <a:rPr lang="en-US" sz="2400" dirty="0" err="1"/>
              <a:t>keperluan</a:t>
            </a:r>
            <a:r>
              <a:rPr lang="en-US" sz="2400" dirty="0"/>
              <a:t> private. 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sz="240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904312" y="22838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AU"/>
            </a:defPPr>
            <a:lvl1pPr algn="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tx1">
                    <a:tint val="75000"/>
                  </a:schemeClr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fld id="{E67FF784-6C2A-48BE-B2B9-2310CD1853F0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 panose="020F0502020204030204"/>
              </a:rPr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t>4</a:t>
            </a:fld>
            <a:endParaRPr lang="en-US" dirty="0">
              <a:solidFill>
                <a:prstClr val="black">
                  <a:tint val="75000"/>
                </a:prstClr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390648529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AutoShape 2" descr="Hasil gambar untuk logo elnusa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4" name="Rectangle 3"/>
          <p:cNvSpPr/>
          <p:nvPr/>
        </p:nvSpPr>
        <p:spPr>
          <a:xfrm>
            <a:off x="911424" y="814333"/>
            <a:ext cx="6480720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400" dirty="0">
                <a:solidFill>
                  <a:schemeClr val="accent1"/>
                </a:solidFill>
              </a:rPr>
              <a:t>BORDER GATEWAY PROTOCOL</a:t>
            </a:r>
            <a:r>
              <a:rPr lang="en-US" dirty="0">
                <a:solidFill>
                  <a:schemeClr val="accent1"/>
                </a:solidFill>
              </a:rPr>
              <a:t>			</a:t>
            </a:r>
            <a:endParaRPr lang="en-US" sz="2400" dirty="0">
              <a:solidFill>
                <a:schemeClr val="accent1"/>
              </a:solidFill>
              <a:latin typeface="+mj-lt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271464" y="1988840"/>
            <a:ext cx="9865096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400" dirty="0"/>
              <a:t>Border Gateway Protocol (BGP) </a:t>
            </a:r>
            <a:r>
              <a:rPr lang="en-US" sz="2400" dirty="0" err="1"/>
              <a:t>merupakan</a:t>
            </a:r>
            <a:r>
              <a:rPr lang="en-US" sz="2400" dirty="0"/>
              <a:t> routing protocol yang </a:t>
            </a:r>
            <a:r>
              <a:rPr lang="en-US" sz="2400" dirty="0" err="1"/>
              <a:t>berfungsi</a:t>
            </a:r>
            <a:r>
              <a:rPr lang="en-US" sz="2400" dirty="0"/>
              <a:t> </a:t>
            </a:r>
            <a:r>
              <a:rPr lang="en-US" sz="2400" dirty="0" err="1"/>
              <a:t>untuk</a:t>
            </a:r>
            <a:r>
              <a:rPr lang="en-US" sz="2400" dirty="0"/>
              <a:t> </a:t>
            </a:r>
            <a:r>
              <a:rPr lang="en-US" sz="2400" dirty="0" err="1"/>
              <a:t>mempertukarkan</a:t>
            </a:r>
            <a:r>
              <a:rPr lang="en-US" sz="2400" dirty="0"/>
              <a:t> </a:t>
            </a:r>
            <a:r>
              <a:rPr lang="en-US" sz="2400" dirty="0" err="1"/>
              <a:t>informasi</a:t>
            </a:r>
            <a:r>
              <a:rPr lang="en-US" sz="2400" dirty="0"/>
              <a:t> </a:t>
            </a:r>
            <a:r>
              <a:rPr lang="en-US" sz="2400" dirty="0" err="1"/>
              <a:t>antar</a:t>
            </a:r>
            <a:r>
              <a:rPr lang="en-US" sz="2400" dirty="0"/>
              <a:t> Autonomous System (AS). </a:t>
            </a:r>
          </a:p>
          <a:p>
            <a:pPr>
              <a:lnSpc>
                <a:spcPct val="150000"/>
              </a:lnSpc>
            </a:pPr>
            <a:endParaRPr lang="en-US" sz="2400" dirty="0"/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400" dirty="0"/>
              <a:t>BGP </a:t>
            </a:r>
            <a:r>
              <a:rPr lang="en-US" sz="2400" dirty="0" err="1"/>
              <a:t>merupakan</a:t>
            </a:r>
            <a:r>
              <a:rPr lang="en-US" sz="2400" dirty="0"/>
              <a:t> protocol routing yang </a:t>
            </a:r>
            <a:r>
              <a:rPr lang="en-US" sz="2400" dirty="0" err="1"/>
              <a:t>memanfaatkan</a:t>
            </a:r>
            <a:r>
              <a:rPr lang="en-US" sz="2400" dirty="0"/>
              <a:t> </a:t>
            </a:r>
            <a:r>
              <a:rPr lang="en-US" sz="2400" dirty="0" err="1"/>
              <a:t>protokol</a:t>
            </a:r>
            <a:r>
              <a:rPr lang="en-US" sz="2400" dirty="0"/>
              <a:t> TCP </a:t>
            </a:r>
            <a:r>
              <a:rPr lang="en-US" sz="2400" dirty="0" err="1"/>
              <a:t>untuk</a:t>
            </a:r>
            <a:r>
              <a:rPr lang="en-US" sz="2400" dirty="0"/>
              <a:t> </a:t>
            </a:r>
            <a:r>
              <a:rPr lang="en-US" sz="2400" dirty="0" err="1"/>
              <a:t>pertukaran</a:t>
            </a:r>
            <a:r>
              <a:rPr lang="en-US" sz="2400" dirty="0"/>
              <a:t> </a:t>
            </a:r>
            <a:r>
              <a:rPr lang="en-US" sz="2400" dirty="0" err="1"/>
              <a:t>informasi</a:t>
            </a:r>
            <a:r>
              <a:rPr lang="en-US" sz="2400" dirty="0"/>
              <a:t> </a:t>
            </a:r>
            <a:r>
              <a:rPr lang="en-US" sz="2400" dirty="0" err="1"/>
              <a:t>antar</a:t>
            </a:r>
            <a:r>
              <a:rPr lang="en-US" sz="2400" dirty="0"/>
              <a:t> router.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904312" y="22838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AU"/>
            </a:defPPr>
            <a:lvl1pPr algn="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tx1">
                    <a:tint val="75000"/>
                  </a:schemeClr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fld id="{E67FF784-6C2A-48BE-B2B9-2310CD1853F0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 panose="020F0502020204030204"/>
              </a:rPr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t>5</a:t>
            </a:fld>
            <a:endParaRPr lang="en-US" dirty="0">
              <a:solidFill>
                <a:prstClr val="black">
                  <a:tint val="75000"/>
                </a:prstClr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198721084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AutoShape 2" descr="Hasil gambar untuk logo elnusa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4" name="Rectangle 3"/>
          <p:cNvSpPr/>
          <p:nvPr/>
        </p:nvSpPr>
        <p:spPr>
          <a:xfrm>
            <a:off x="911424" y="814333"/>
            <a:ext cx="6480720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400" dirty="0">
                <a:solidFill>
                  <a:schemeClr val="accent1"/>
                </a:solidFill>
              </a:rPr>
              <a:t>BORDER GATEWAY PROTOCOL</a:t>
            </a:r>
            <a:r>
              <a:rPr lang="en-US" dirty="0">
                <a:solidFill>
                  <a:schemeClr val="accent1"/>
                </a:solidFill>
              </a:rPr>
              <a:t>			</a:t>
            </a:r>
            <a:endParaRPr lang="en-US" sz="2400" dirty="0">
              <a:solidFill>
                <a:schemeClr val="accent1"/>
              </a:solidFill>
              <a:latin typeface="+mj-lt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271464" y="1988840"/>
            <a:ext cx="9865096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400" dirty="0" err="1"/>
              <a:t>Mendukung</a:t>
            </a:r>
            <a:r>
              <a:rPr lang="en-US" sz="2400" dirty="0"/>
              <a:t> </a:t>
            </a:r>
            <a:r>
              <a:rPr lang="en-US" sz="2400" i="1" dirty="0"/>
              <a:t>Classless Inter Domain Routing (CIDR)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400" dirty="0" err="1"/>
              <a:t>Banyak</a:t>
            </a:r>
            <a:r>
              <a:rPr lang="en-US" sz="2400" dirty="0"/>
              <a:t> </a:t>
            </a:r>
            <a:r>
              <a:rPr lang="en-US" sz="2400" dirty="0" err="1"/>
              <a:t>digunakan</a:t>
            </a:r>
            <a:r>
              <a:rPr lang="en-US" sz="2400" dirty="0"/>
              <a:t> </a:t>
            </a:r>
            <a:r>
              <a:rPr lang="en-US" sz="2400" dirty="0" err="1"/>
              <a:t>pada</a:t>
            </a:r>
            <a:r>
              <a:rPr lang="en-US" sz="2400" dirty="0"/>
              <a:t> </a:t>
            </a:r>
            <a:r>
              <a:rPr lang="en-US" sz="2400" i="1" dirty="0"/>
              <a:t>Backbone Internet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400" dirty="0"/>
              <a:t>BGP yang </a:t>
            </a:r>
            <a:r>
              <a:rPr lang="en-US" sz="2400" dirty="0" err="1"/>
              <a:t>digunakan</a:t>
            </a:r>
            <a:r>
              <a:rPr lang="en-US" sz="2400" dirty="0"/>
              <a:t> </a:t>
            </a:r>
            <a:r>
              <a:rPr lang="en-US" sz="2400" dirty="0" err="1"/>
              <a:t>sekarang</a:t>
            </a:r>
            <a:r>
              <a:rPr lang="en-US" sz="2400" dirty="0"/>
              <a:t> </a:t>
            </a:r>
            <a:r>
              <a:rPr lang="en-US" sz="2400" dirty="0" err="1"/>
              <a:t>adalah</a:t>
            </a:r>
            <a:r>
              <a:rPr lang="en-US" sz="2400" dirty="0"/>
              <a:t> </a:t>
            </a:r>
            <a:r>
              <a:rPr lang="en-US" sz="2400" dirty="0" err="1"/>
              <a:t>versi</a:t>
            </a:r>
            <a:r>
              <a:rPr lang="en-US" sz="2400" dirty="0"/>
              <a:t> 4 (BGPv4)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GB" sz="2400" b="1" i="1" dirty="0">
                <a:latin typeface="Arial" panose="020B0604020202020204" pitchFamily="34" charset="0"/>
              </a:rPr>
              <a:t>BGP speakers </a:t>
            </a:r>
            <a:r>
              <a:rPr lang="en-GB" sz="2400" dirty="0" err="1">
                <a:latin typeface="Arial" panose="020B0604020202020204" pitchFamily="34" charset="0"/>
              </a:rPr>
              <a:t>adalah</a:t>
            </a:r>
            <a:r>
              <a:rPr lang="en-GB" sz="2400" dirty="0">
                <a:latin typeface="Arial" panose="020B0604020202020204" pitchFamily="34" charset="0"/>
              </a:rPr>
              <a:t> router border yang </a:t>
            </a:r>
            <a:r>
              <a:rPr lang="en-GB" sz="2400" dirty="0" err="1">
                <a:latin typeface="Arial" panose="020B0604020202020204" pitchFamily="34" charset="0"/>
              </a:rPr>
              <a:t>bertukar</a:t>
            </a:r>
            <a:r>
              <a:rPr lang="en-GB" sz="2400" dirty="0">
                <a:latin typeface="Arial" panose="020B0604020202020204" pitchFamily="34" charset="0"/>
              </a:rPr>
              <a:t> </a:t>
            </a:r>
            <a:r>
              <a:rPr lang="en-GB" sz="2400" dirty="0" err="1">
                <a:latin typeface="Arial" panose="020B0604020202020204" pitchFamily="34" charset="0"/>
              </a:rPr>
              <a:t>informasi</a:t>
            </a:r>
            <a:r>
              <a:rPr lang="en-GB" sz="2400" dirty="0">
                <a:latin typeface="Arial" panose="020B0604020202020204" pitchFamily="34" charset="0"/>
              </a:rPr>
              <a:t> BGP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GB" sz="2400" b="1" dirty="0">
                <a:latin typeface="Arial" panose="020B0604020202020204" pitchFamily="34" charset="0"/>
              </a:rPr>
              <a:t>BGP speakers </a:t>
            </a:r>
            <a:r>
              <a:rPr lang="en-GB" sz="2400" b="1" dirty="0" err="1">
                <a:latin typeface="Arial" panose="020B0604020202020204" pitchFamily="34" charset="0"/>
              </a:rPr>
              <a:t>disebut</a:t>
            </a:r>
            <a:r>
              <a:rPr lang="en-GB" sz="2400" b="1" dirty="0">
                <a:latin typeface="Arial" panose="020B0604020202020204" pitchFamily="34" charset="0"/>
              </a:rPr>
              <a:t> </a:t>
            </a:r>
            <a:r>
              <a:rPr lang="en-GB" sz="2400" b="1" dirty="0">
                <a:solidFill>
                  <a:srgbClr val="FF0000"/>
                </a:solidFill>
                <a:latin typeface="Arial" panose="020B0604020202020204" pitchFamily="34" charset="0"/>
              </a:rPr>
              <a:t>peer</a:t>
            </a:r>
            <a:endParaRPr lang="en-US" sz="2400" dirty="0"/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sz="2400" i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904312" y="22838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AU"/>
            </a:defPPr>
            <a:lvl1pPr algn="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tx1">
                    <a:tint val="75000"/>
                  </a:schemeClr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fld id="{E67FF784-6C2A-48BE-B2B9-2310CD1853F0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 panose="020F0502020204030204"/>
              </a:rPr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t>6</a:t>
            </a:fld>
            <a:endParaRPr lang="en-US" dirty="0">
              <a:solidFill>
                <a:prstClr val="black">
                  <a:tint val="75000"/>
                </a:prstClr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252578319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AutoShape 2" descr="Hasil gambar untuk logo elnusa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4" name="Rectangle 3"/>
          <p:cNvSpPr/>
          <p:nvPr/>
        </p:nvSpPr>
        <p:spPr>
          <a:xfrm>
            <a:off x="911424" y="814333"/>
            <a:ext cx="6480720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400" dirty="0">
                <a:solidFill>
                  <a:schemeClr val="accent1"/>
                </a:solidFill>
              </a:rPr>
              <a:t>BORDER GATEWAY PROTOCOL</a:t>
            </a:r>
            <a:r>
              <a:rPr lang="en-US" dirty="0">
                <a:solidFill>
                  <a:schemeClr val="accent1"/>
                </a:solidFill>
              </a:rPr>
              <a:t>			</a:t>
            </a:r>
            <a:endParaRPr lang="en-US" sz="2400" dirty="0">
              <a:solidFill>
                <a:schemeClr val="accent1"/>
              </a:solidFill>
              <a:latin typeface="+mj-lt"/>
            </a:endParaRPr>
          </a:p>
        </p:txBody>
      </p:sp>
      <p:grpSp>
        <p:nvGrpSpPr>
          <p:cNvPr id="7" name="Group 6"/>
          <p:cNvGrpSpPr/>
          <p:nvPr/>
        </p:nvGrpSpPr>
        <p:grpSpPr>
          <a:xfrm>
            <a:off x="2055564" y="1641154"/>
            <a:ext cx="8216900" cy="4719638"/>
            <a:chOff x="231775" y="1682750"/>
            <a:chExt cx="8216900" cy="4719638"/>
          </a:xfrm>
        </p:grpSpPr>
        <p:pic>
          <p:nvPicPr>
            <p:cNvPr id="8" name="Picture 3"/>
            <p:cNvPicPr>
              <a:picLocks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51463" y="2232025"/>
              <a:ext cx="3097212" cy="187166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9" name="Picture 4"/>
            <p:cNvPicPr>
              <a:picLocks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31775" y="2289175"/>
              <a:ext cx="3095625" cy="187166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10" name="Picture 5"/>
            <p:cNvPicPr>
              <a:picLocks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59225" y="4532313"/>
              <a:ext cx="3098800" cy="187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11" name="Line 6"/>
            <p:cNvSpPr>
              <a:spLocks noChangeShapeType="1"/>
            </p:cNvSpPr>
            <p:nvPr/>
          </p:nvSpPr>
          <p:spPr bwMode="auto">
            <a:xfrm>
              <a:off x="5273675" y="3803650"/>
              <a:ext cx="0" cy="438150"/>
            </a:xfrm>
            <a:prstGeom prst="line">
              <a:avLst/>
            </a:prstGeom>
            <a:noFill/>
            <a:ln w="25399">
              <a:solidFill>
                <a:schemeClr val="accent2"/>
              </a:solidFill>
              <a:round/>
              <a:headEnd type="none" w="sm" len="sm"/>
              <a:tailEnd type="none" w="sm" len="sm"/>
            </a:ln>
            <a:effectLst>
              <a:outerShdw dist="17961" dir="2700000" algn="ctr" rotWithShape="0">
                <a:schemeClr val="tx1"/>
              </a:outerShdw>
            </a:effectLst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2" name="Rectangle 7"/>
            <p:cNvSpPr>
              <a:spLocks noChangeArrowheads="1"/>
            </p:cNvSpPr>
            <p:nvPr/>
          </p:nvSpPr>
          <p:spPr bwMode="auto">
            <a:xfrm>
              <a:off x="1146175" y="2998788"/>
              <a:ext cx="1335088" cy="4095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0" tIns="0" rIns="0" bIns="0" anchor="ctr" anchorCtr="1">
              <a:spAutoFit/>
            </a:bodyPr>
            <a:lstStyle>
              <a:lvl1pPr defTabSz="847725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452438" defTabSz="847725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906463" defTabSz="847725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358900" defTabSz="847725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1811338" defTabSz="847725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268538" defTabSz="847725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725738" defTabSz="847725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182938" defTabSz="847725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640138" defTabSz="847725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en-GB" sz="2800" dirty="0">
                  <a:latin typeface="Arial" panose="020B0604020202020204" pitchFamily="34" charset="0"/>
                </a:rPr>
                <a:t>AS 100</a:t>
              </a:r>
            </a:p>
          </p:txBody>
        </p:sp>
        <p:sp>
          <p:nvSpPr>
            <p:cNvPr id="13" name="Rectangle 8"/>
            <p:cNvSpPr>
              <a:spLocks noChangeArrowheads="1"/>
            </p:cNvSpPr>
            <p:nvPr/>
          </p:nvSpPr>
          <p:spPr bwMode="auto">
            <a:xfrm>
              <a:off x="6511925" y="2998788"/>
              <a:ext cx="1336675" cy="4095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0" tIns="0" rIns="0" bIns="0" anchor="ctr" anchorCtr="1">
              <a:spAutoFit/>
            </a:bodyPr>
            <a:lstStyle>
              <a:lvl1pPr defTabSz="847725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452438" defTabSz="847725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906463" defTabSz="847725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358900" defTabSz="847725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1811338" defTabSz="847725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268538" defTabSz="847725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725738" defTabSz="847725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182938" defTabSz="847725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640138" defTabSz="847725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en-GB" sz="2800">
                  <a:latin typeface="Arial" panose="020B0604020202020204" pitchFamily="34" charset="0"/>
                </a:rPr>
                <a:t>AS 101</a:t>
              </a:r>
            </a:p>
          </p:txBody>
        </p:sp>
        <p:sp>
          <p:nvSpPr>
            <p:cNvPr id="14" name="Rectangle 9"/>
            <p:cNvSpPr>
              <a:spLocks noChangeArrowheads="1"/>
            </p:cNvSpPr>
            <p:nvPr/>
          </p:nvSpPr>
          <p:spPr bwMode="auto">
            <a:xfrm>
              <a:off x="4733925" y="5313363"/>
              <a:ext cx="1612900" cy="4095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0" tIns="0" rIns="0" bIns="0" anchor="ctr" anchorCtr="1">
              <a:spAutoFit/>
            </a:bodyPr>
            <a:lstStyle>
              <a:lvl1pPr defTabSz="847725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452438" defTabSz="847725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906463" defTabSz="847725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358900" defTabSz="847725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1811338" defTabSz="847725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268538" defTabSz="847725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725738" defTabSz="847725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182938" defTabSz="847725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640138" defTabSz="847725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en-GB" sz="2800">
                  <a:latin typeface="Arial" panose="020B0604020202020204" pitchFamily="34" charset="0"/>
                </a:rPr>
                <a:t>AS 102</a:t>
              </a:r>
            </a:p>
          </p:txBody>
        </p:sp>
        <p:sp>
          <p:nvSpPr>
            <p:cNvPr id="15" name="Line 10"/>
            <p:cNvSpPr>
              <a:spLocks noChangeShapeType="1"/>
            </p:cNvSpPr>
            <p:nvPr/>
          </p:nvSpPr>
          <p:spPr bwMode="auto">
            <a:xfrm>
              <a:off x="3382963" y="2514600"/>
              <a:ext cx="2479675" cy="0"/>
            </a:xfrm>
            <a:prstGeom prst="line">
              <a:avLst/>
            </a:prstGeom>
            <a:noFill/>
            <a:ln w="25399">
              <a:solidFill>
                <a:schemeClr val="accent2"/>
              </a:solidFill>
              <a:round/>
              <a:headEnd type="none" w="sm" len="sm"/>
              <a:tailEnd type="none" w="sm" len="sm"/>
            </a:ln>
            <a:effectLst>
              <a:outerShdw dist="17961" dir="2700000" algn="ctr" rotWithShape="0">
                <a:schemeClr val="tx1"/>
              </a:outerShdw>
            </a:effectLst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6" name="Line 11"/>
            <p:cNvSpPr>
              <a:spLocks noChangeShapeType="1"/>
            </p:cNvSpPr>
            <p:nvPr/>
          </p:nvSpPr>
          <p:spPr bwMode="auto">
            <a:xfrm>
              <a:off x="3382963" y="3816350"/>
              <a:ext cx="601662" cy="0"/>
            </a:xfrm>
            <a:prstGeom prst="line">
              <a:avLst/>
            </a:prstGeom>
            <a:noFill/>
            <a:ln w="25399">
              <a:solidFill>
                <a:schemeClr val="accent2"/>
              </a:solidFill>
              <a:round/>
              <a:headEnd type="none" w="sm" len="sm"/>
              <a:tailEnd type="none" w="sm" len="sm"/>
            </a:ln>
            <a:effectLst>
              <a:outerShdw dist="17961" dir="2700000" algn="ctr" rotWithShape="0">
                <a:schemeClr val="tx1"/>
              </a:outerShdw>
            </a:effectLst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7" name="Line 12"/>
            <p:cNvSpPr>
              <a:spLocks noChangeShapeType="1"/>
            </p:cNvSpPr>
            <p:nvPr/>
          </p:nvSpPr>
          <p:spPr bwMode="auto">
            <a:xfrm>
              <a:off x="3683000" y="4241800"/>
              <a:ext cx="1879600" cy="0"/>
            </a:xfrm>
            <a:prstGeom prst="line">
              <a:avLst/>
            </a:prstGeom>
            <a:noFill/>
            <a:ln w="25399">
              <a:solidFill>
                <a:schemeClr val="accent2"/>
              </a:solidFill>
              <a:round/>
              <a:headEnd type="none" w="sm" len="sm"/>
              <a:tailEnd type="none" w="sm" len="sm"/>
            </a:ln>
            <a:effectLst>
              <a:outerShdw dist="17961" dir="2700000" algn="ctr" rotWithShape="0">
                <a:schemeClr val="tx1"/>
              </a:outerShdw>
            </a:effectLst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8" name="Line 13"/>
            <p:cNvSpPr>
              <a:spLocks noChangeShapeType="1"/>
            </p:cNvSpPr>
            <p:nvPr/>
          </p:nvSpPr>
          <p:spPr bwMode="auto">
            <a:xfrm>
              <a:off x="5278438" y="3816350"/>
              <a:ext cx="525462" cy="0"/>
            </a:xfrm>
            <a:prstGeom prst="line">
              <a:avLst/>
            </a:prstGeom>
            <a:noFill/>
            <a:ln w="25399">
              <a:solidFill>
                <a:schemeClr val="accent2"/>
              </a:solidFill>
              <a:round/>
              <a:headEnd type="none" w="sm" len="sm"/>
              <a:tailEnd type="none" w="sm" len="sm"/>
            </a:ln>
            <a:effectLst>
              <a:outerShdw dist="17961" dir="2700000" algn="ctr" rotWithShape="0">
                <a:schemeClr val="tx1"/>
              </a:outerShdw>
            </a:effectLst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9" name="Line 14"/>
            <p:cNvSpPr>
              <a:spLocks noChangeShapeType="1"/>
            </p:cNvSpPr>
            <p:nvPr/>
          </p:nvSpPr>
          <p:spPr bwMode="auto">
            <a:xfrm>
              <a:off x="3984625" y="3803650"/>
              <a:ext cx="0" cy="438150"/>
            </a:xfrm>
            <a:prstGeom prst="line">
              <a:avLst/>
            </a:prstGeom>
            <a:noFill/>
            <a:ln w="25399">
              <a:solidFill>
                <a:schemeClr val="accent2"/>
              </a:solidFill>
              <a:round/>
              <a:headEnd type="none" w="sm" len="sm"/>
              <a:tailEnd type="none" w="sm" len="sm"/>
            </a:ln>
            <a:effectLst>
              <a:outerShdw dist="17961" dir="2700000" algn="ctr" rotWithShape="0">
                <a:schemeClr val="tx1"/>
              </a:outerShdw>
            </a:effectLst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0" name="Line 15"/>
            <p:cNvSpPr>
              <a:spLocks noChangeShapeType="1"/>
            </p:cNvSpPr>
            <p:nvPr/>
          </p:nvSpPr>
          <p:spPr bwMode="auto">
            <a:xfrm>
              <a:off x="5495925" y="4241800"/>
              <a:ext cx="0" cy="422275"/>
            </a:xfrm>
            <a:prstGeom prst="line">
              <a:avLst/>
            </a:prstGeom>
            <a:noFill/>
            <a:ln w="25399">
              <a:solidFill>
                <a:schemeClr val="accent2"/>
              </a:solidFill>
              <a:round/>
              <a:headEnd type="none" w="sm" len="sm"/>
              <a:tailEnd type="none" w="sm" len="sm"/>
            </a:ln>
            <a:effectLst>
              <a:outerShdw dist="17961" dir="2700000" algn="ctr" rotWithShape="0">
                <a:schemeClr val="tx1"/>
              </a:outerShdw>
            </a:effectLst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1" name="Line 16"/>
            <p:cNvSpPr>
              <a:spLocks noChangeShapeType="1"/>
            </p:cNvSpPr>
            <p:nvPr/>
          </p:nvSpPr>
          <p:spPr bwMode="auto">
            <a:xfrm flipH="1">
              <a:off x="3544888" y="2017713"/>
              <a:ext cx="428625" cy="342900"/>
            </a:xfrm>
            <a:prstGeom prst="line">
              <a:avLst/>
            </a:prstGeom>
            <a:noFill/>
            <a:ln w="25399">
              <a:solidFill>
                <a:schemeClr val="tx1"/>
              </a:solidFill>
              <a:round/>
              <a:headEnd type="none" w="sm" len="sm"/>
              <a:tailEnd type="stealth" w="med" len="lg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2" name="Line 17"/>
            <p:cNvSpPr>
              <a:spLocks noChangeShapeType="1"/>
            </p:cNvSpPr>
            <p:nvPr/>
          </p:nvSpPr>
          <p:spPr bwMode="auto">
            <a:xfrm>
              <a:off x="5260975" y="2017713"/>
              <a:ext cx="342900" cy="342900"/>
            </a:xfrm>
            <a:prstGeom prst="line">
              <a:avLst/>
            </a:prstGeom>
            <a:noFill/>
            <a:ln w="25399">
              <a:solidFill>
                <a:schemeClr val="tx1"/>
              </a:solidFill>
              <a:round/>
              <a:headEnd type="none" w="sm" len="sm"/>
              <a:tailEnd type="stealth" w="med" len="lg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pic>
          <p:nvPicPr>
            <p:cNvPr id="23" name="Picture 18"/>
            <p:cNvPicPr>
              <a:picLocks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059363" y="4456113"/>
              <a:ext cx="871537" cy="50482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24" name="Rectangle 19"/>
            <p:cNvSpPr>
              <a:spLocks noChangeArrowheads="1"/>
            </p:cNvSpPr>
            <p:nvPr/>
          </p:nvSpPr>
          <p:spPr bwMode="auto">
            <a:xfrm>
              <a:off x="5405438" y="4694238"/>
              <a:ext cx="177800" cy="3206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 anchor="ctr" anchorCtr="1">
              <a:spAutoFit/>
            </a:bodyPr>
            <a:lstStyle>
              <a:lvl1pPr defTabSz="847725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452438" defTabSz="847725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906463" defTabSz="847725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358900" defTabSz="847725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1811338" defTabSz="847725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268538" defTabSz="847725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725738" defTabSz="847725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182938" defTabSz="847725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640138" defTabSz="847725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en-GB" sz="2100">
                  <a:solidFill>
                    <a:schemeClr val="bg1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Arial" panose="020B0604020202020204" pitchFamily="34" charset="0"/>
                </a:rPr>
                <a:t>E</a:t>
              </a:r>
            </a:p>
          </p:txBody>
        </p:sp>
        <p:pic>
          <p:nvPicPr>
            <p:cNvPr id="25" name="Picture 20"/>
            <p:cNvPicPr>
              <a:picLocks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16588" y="3540125"/>
              <a:ext cx="869950" cy="5080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6" name="Picture 21"/>
            <p:cNvPicPr>
              <a:picLocks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16588" y="2262188"/>
              <a:ext cx="869950" cy="50641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7" name="Picture 22"/>
            <p:cNvPicPr>
              <a:picLocks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630488" y="3540125"/>
              <a:ext cx="869950" cy="5080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8" name="Picture 23"/>
            <p:cNvPicPr>
              <a:picLocks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630488" y="2262188"/>
              <a:ext cx="869950" cy="50641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29" name="Rectangle 24"/>
            <p:cNvSpPr>
              <a:spLocks noChangeArrowheads="1"/>
            </p:cNvSpPr>
            <p:nvPr/>
          </p:nvSpPr>
          <p:spPr bwMode="auto">
            <a:xfrm>
              <a:off x="2968625" y="3759200"/>
              <a:ext cx="192088" cy="3206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 anchor="ctr" anchorCtr="1">
              <a:spAutoFit/>
            </a:bodyPr>
            <a:lstStyle>
              <a:lvl1pPr defTabSz="847725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452438" defTabSz="847725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906463" defTabSz="847725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358900" defTabSz="847725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1811338" defTabSz="847725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268538" defTabSz="847725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725738" defTabSz="847725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182938" defTabSz="847725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640138" defTabSz="847725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en-GB" sz="2100">
                  <a:solidFill>
                    <a:schemeClr val="bg1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Arial" panose="020B0604020202020204" pitchFamily="34" charset="0"/>
                </a:rPr>
                <a:t>B</a:t>
              </a:r>
            </a:p>
          </p:txBody>
        </p:sp>
        <p:sp>
          <p:nvSpPr>
            <p:cNvPr id="30" name="Rectangle 25"/>
            <p:cNvSpPr>
              <a:spLocks noChangeArrowheads="1"/>
            </p:cNvSpPr>
            <p:nvPr/>
          </p:nvSpPr>
          <p:spPr bwMode="auto">
            <a:xfrm>
              <a:off x="6056313" y="3759200"/>
              <a:ext cx="192087" cy="3206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 anchor="ctr" anchorCtr="1">
              <a:spAutoFit/>
            </a:bodyPr>
            <a:lstStyle>
              <a:lvl1pPr defTabSz="847725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452438" defTabSz="847725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906463" defTabSz="847725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358900" defTabSz="847725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1811338" defTabSz="847725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268538" defTabSz="847725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725738" defTabSz="847725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182938" defTabSz="847725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640138" defTabSz="847725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en-GB" sz="2100">
                  <a:solidFill>
                    <a:schemeClr val="bg1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Arial" panose="020B0604020202020204" pitchFamily="34" charset="0"/>
                </a:rPr>
                <a:t>D</a:t>
              </a:r>
            </a:p>
          </p:txBody>
        </p:sp>
        <p:sp>
          <p:nvSpPr>
            <p:cNvPr id="31" name="Rectangle 26"/>
            <p:cNvSpPr>
              <a:spLocks noChangeArrowheads="1"/>
            </p:cNvSpPr>
            <p:nvPr/>
          </p:nvSpPr>
          <p:spPr bwMode="auto">
            <a:xfrm>
              <a:off x="2968625" y="2498725"/>
              <a:ext cx="192088" cy="3206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 anchor="ctr" anchorCtr="1">
              <a:spAutoFit/>
            </a:bodyPr>
            <a:lstStyle>
              <a:lvl1pPr defTabSz="847725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452438" defTabSz="847725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906463" defTabSz="847725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358900" defTabSz="847725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1811338" defTabSz="847725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268538" defTabSz="847725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725738" defTabSz="847725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182938" defTabSz="847725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640138" defTabSz="847725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en-GB" sz="2100">
                  <a:solidFill>
                    <a:schemeClr val="bg1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Arial" panose="020B0604020202020204" pitchFamily="34" charset="0"/>
                </a:rPr>
                <a:t>A</a:t>
              </a:r>
            </a:p>
          </p:txBody>
        </p:sp>
        <p:sp>
          <p:nvSpPr>
            <p:cNvPr id="32" name="Rectangle 27"/>
            <p:cNvSpPr>
              <a:spLocks noChangeArrowheads="1"/>
            </p:cNvSpPr>
            <p:nvPr/>
          </p:nvSpPr>
          <p:spPr bwMode="auto">
            <a:xfrm>
              <a:off x="6056313" y="2498725"/>
              <a:ext cx="192087" cy="3206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 anchor="ctr" anchorCtr="1">
              <a:spAutoFit/>
            </a:bodyPr>
            <a:lstStyle>
              <a:lvl1pPr defTabSz="847725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452438" defTabSz="847725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906463" defTabSz="847725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358900" defTabSz="847725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1811338" defTabSz="847725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268538" defTabSz="847725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725738" defTabSz="847725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182938" defTabSz="847725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640138" defTabSz="847725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en-GB" sz="2100">
                  <a:solidFill>
                    <a:schemeClr val="bg1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Arial" panose="020B0604020202020204" pitchFamily="34" charset="0"/>
                </a:rPr>
                <a:t>C</a:t>
              </a:r>
            </a:p>
          </p:txBody>
        </p:sp>
        <p:sp>
          <p:nvSpPr>
            <p:cNvPr id="33" name="Rectangle 28"/>
            <p:cNvSpPr>
              <a:spLocks noChangeArrowheads="1"/>
            </p:cNvSpPr>
            <p:nvPr/>
          </p:nvSpPr>
          <p:spPr bwMode="auto">
            <a:xfrm>
              <a:off x="3956050" y="1682750"/>
              <a:ext cx="1254125" cy="4460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108476" tIns="54239" rIns="108476" bIns="54239">
              <a:spAutoFit/>
            </a:bodyPr>
            <a:lstStyle>
              <a:lvl1pPr defTabSz="1076325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538163" defTabSz="1076325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076325" defTabSz="1076325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16075" defTabSz="1076325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154238" defTabSz="1076325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611438" defTabSz="1076325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3068638" defTabSz="1076325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525838" defTabSz="1076325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983038" defTabSz="1076325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algn="ctr"/>
              <a:r>
                <a:rPr lang="en-GB">
                  <a:latin typeface="Arial" panose="020B0604020202020204" pitchFamily="34" charset="0"/>
                </a:rPr>
                <a:t>Peering</a:t>
              </a:r>
            </a:p>
          </p:txBody>
        </p:sp>
      </p:grpSp>
      <p:sp>
        <p:nvSpPr>
          <p:cNvPr id="34" name="Text Box 29"/>
          <p:cNvSpPr txBox="1">
            <a:spLocks noChangeArrowheads="1"/>
          </p:cNvSpPr>
          <p:nvPr/>
        </p:nvSpPr>
        <p:spPr bwMode="auto">
          <a:xfrm>
            <a:off x="616095" y="5501072"/>
            <a:ext cx="4752582" cy="4669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86016" tIns="43007" rIns="86016" bIns="43007" anchor="ctr" anchorCtr="1">
            <a:spAutoFit/>
          </a:bodyPr>
          <a:lstStyle>
            <a:lvl1pPr defTabSz="1076325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38163" defTabSz="1076325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076325" defTabSz="1076325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16075" defTabSz="1076325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154238" defTabSz="1076325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611438" defTabSz="107632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068638" defTabSz="107632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525838" defTabSz="107632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983038" defTabSz="1076325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lnSpc>
                <a:spcPct val="95000"/>
              </a:lnSpc>
              <a:spcBef>
                <a:spcPct val="50000"/>
              </a:spcBef>
              <a:buClr>
                <a:schemeClr val="accent2"/>
              </a:buClr>
              <a:buFont typeface="Arial" panose="020B0604020202020204" pitchFamily="34" charset="0"/>
              <a:buNone/>
            </a:pPr>
            <a:r>
              <a:rPr lang="en-GB" sz="2600" b="1" dirty="0">
                <a:latin typeface="Arial" panose="020B0604020202020204" pitchFamily="34" charset="0"/>
              </a:rPr>
              <a:t>BGP speakers </a:t>
            </a:r>
            <a:r>
              <a:rPr lang="en-GB" sz="2600" b="1" dirty="0" err="1">
                <a:latin typeface="Arial" panose="020B0604020202020204" pitchFamily="34" charset="0"/>
              </a:rPr>
              <a:t>disebut</a:t>
            </a:r>
            <a:r>
              <a:rPr lang="en-GB" sz="2600" b="1" dirty="0">
                <a:latin typeface="Arial" panose="020B0604020202020204" pitchFamily="34" charset="0"/>
              </a:rPr>
              <a:t> </a:t>
            </a:r>
            <a:r>
              <a:rPr lang="en-GB" sz="2600" b="1" dirty="0">
                <a:solidFill>
                  <a:srgbClr val="FF0000"/>
                </a:solidFill>
                <a:latin typeface="Arial" panose="020B0604020202020204" pitchFamily="34" charset="0"/>
              </a:rPr>
              <a:t>peer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4"/>
          </p:nvPr>
        </p:nvSpPr>
        <p:spPr>
          <a:xfrm>
            <a:off x="8904312" y="22838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AU"/>
            </a:defPPr>
            <a:lvl1pPr algn="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tx1">
                    <a:tint val="75000"/>
                  </a:schemeClr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fld id="{E67FF784-6C2A-48BE-B2B9-2310CD1853F0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 panose="020F0502020204030204"/>
              </a:rPr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t>7</a:t>
            </a:fld>
            <a:endParaRPr lang="en-US" dirty="0">
              <a:solidFill>
                <a:prstClr val="black">
                  <a:tint val="75000"/>
                </a:prstClr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321955084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AutoShape 2" descr="Hasil gambar untuk logo elnusa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4" name="Rectangle 3"/>
          <p:cNvSpPr/>
          <p:nvPr/>
        </p:nvSpPr>
        <p:spPr>
          <a:xfrm>
            <a:off x="911424" y="814333"/>
            <a:ext cx="6480720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400" dirty="0">
                <a:solidFill>
                  <a:schemeClr val="accent1"/>
                </a:solidFill>
              </a:rPr>
              <a:t>I. K</a:t>
            </a:r>
            <a:r>
              <a:rPr lang="id-ID" sz="2400" dirty="0">
                <a:solidFill>
                  <a:schemeClr val="accent1"/>
                </a:solidFill>
              </a:rPr>
              <a:t>onfigurasi </a:t>
            </a:r>
            <a:r>
              <a:rPr lang="id-ID" sz="2400" i="1" dirty="0">
                <a:solidFill>
                  <a:schemeClr val="accent1"/>
                </a:solidFill>
              </a:rPr>
              <a:t>router </a:t>
            </a:r>
            <a:r>
              <a:rPr lang="id-ID" sz="2400" dirty="0">
                <a:solidFill>
                  <a:schemeClr val="accent1"/>
                </a:solidFill>
              </a:rPr>
              <a:t>pada </a:t>
            </a:r>
            <a:r>
              <a:rPr lang="en-US" sz="2400" i="1" dirty="0">
                <a:solidFill>
                  <a:schemeClr val="accent1"/>
                </a:solidFill>
              </a:rPr>
              <a:t>stub</a:t>
            </a:r>
            <a:r>
              <a:rPr lang="id-ID" sz="2400" dirty="0">
                <a:solidFill>
                  <a:schemeClr val="accent1"/>
                </a:solidFill>
              </a:rPr>
              <a:t> AS</a:t>
            </a:r>
            <a:endParaRPr lang="en-US" sz="2400" dirty="0">
              <a:solidFill>
                <a:schemeClr val="accent1"/>
              </a:solidFill>
            </a:endParaRPr>
          </a:p>
          <a:p>
            <a:r>
              <a:rPr lang="en-US" dirty="0">
                <a:solidFill>
                  <a:schemeClr val="accent1"/>
                </a:solidFill>
              </a:rPr>
              <a:t>				</a:t>
            </a:r>
            <a:endParaRPr lang="en-US" sz="2400" dirty="0">
              <a:solidFill>
                <a:schemeClr val="accent1"/>
              </a:solidFill>
              <a:latin typeface="+mj-lt"/>
            </a:endParaRPr>
          </a:p>
        </p:txBody>
      </p:sp>
      <p:grpSp>
        <p:nvGrpSpPr>
          <p:cNvPr id="12" name="Group 11"/>
          <p:cNvGrpSpPr/>
          <p:nvPr/>
        </p:nvGrpSpPr>
        <p:grpSpPr>
          <a:xfrm>
            <a:off x="2999656" y="1391436"/>
            <a:ext cx="6336704" cy="2863790"/>
            <a:chOff x="1143000" y="838200"/>
            <a:chExt cx="6019800" cy="2592288"/>
          </a:xfrm>
        </p:grpSpPr>
        <p:pic>
          <p:nvPicPr>
            <p:cNvPr id="13" name="Picture 4"/>
            <p:cNvPicPr>
              <a:picLocks noChangeAspect="1" noChangeArrowheads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12443"/>
            <a:stretch/>
          </p:blipFill>
          <p:spPr bwMode="auto">
            <a:xfrm>
              <a:off x="1143000" y="838200"/>
              <a:ext cx="6019800" cy="2592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14" name="Line 5"/>
            <p:cNvSpPr>
              <a:spLocks noChangeShapeType="1"/>
            </p:cNvSpPr>
            <p:nvPr/>
          </p:nvSpPr>
          <p:spPr bwMode="auto">
            <a:xfrm flipH="1" flipV="1">
              <a:off x="3439804" y="2036490"/>
              <a:ext cx="533400" cy="228600"/>
            </a:xfrm>
            <a:prstGeom prst="line">
              <a:avLst/>
            </a:prstGeom>
            <a:noFill/>
            <a:ln w="25400">
              <a:solidFill>
                <a:srgbClr val="0000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</a:endParaRPr>
            </a:p>
          </p:txBody>
        </p:sp>
        <p:sp>
          <p:nvSpPr>
            <p:cNvPr id="15" name="Line 6"/>
            <p:cNvSpPr>
              <a:spLocks noChangeShapeType="1"/>
            </p:cNvSpPr>
            <p:nvPr/>
          </p:nvSpPr>
          <p:spPr bwMode="auto">
            <a:xfrm>
              <a:off x="3429000" y="1600200"/>
              <a:ext cx="533400" cy="228600"/>
            </a:xfrm>
            <a:prstGeom prst="line">
              <a:avLst/>
            </a:prstGeom>
            <a:noFill/>
            <a:ln w="25400">
              <a:solidFill>
                <a:srgbClr val="333399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</a:endParaRPr>
            </a:p>
          </p:txBody>
        </p:sp>
        <p:sp>
          <p:nvSpPr>
            <p:cNvPr id="16" name="Text Box 7"/>
            <p:cNvSpPr txBox="1">
              <a:spLocks noChangeArrowheads="1"/>
            </p:cNvSpPr>
            <p:nvPr/>
          </p:nvSpPr>
          <p:spPr bwMode="auto">
            <a:xfrm>
              <a:off x="3543300" y="1295400"/>
              <a:ext cx="1219200" cy="3048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1" i="0" u="none" strike="noStrike" kern="0" cap="none" spc="0" normalizeH="0" baseline="0" noProof="0" dirty="0">
                  <a:ln>
                    <a:noFill/>
                  </a:ln>
                  <a:solidFill>
                    <a:srgbClr val="333399"/>
                  </a:solidFill>
                  <a:effectLst/>
                  <a:uLnTx/>
                  <a:uFillTx/>
                  <a:latin typeface="Arial" panose="020B0604020202020204" pitchFamily="34" charset="0"/>
                </a:rPr>
                <a:t>Static Route</a:t>
              </a:r>
            </a:p>
          </p:txBody>
        </p:sp>
      </p:grpSp>
      <p:sp>
        <p:nvSpPr>
          <p:cNvPr id="17" name="Rectangle 16"/>
          <p:cNvSpPr/>
          <p:nvPr/>
        </p:nvSpPr>
        <p:spPr>
          <a:xfrm>
            <a:off x="1415480" y="4416831"/>
            <a:ext cx="936104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dirty="0" err="1">
                <a:cs typeface="Arial" panose="020B0604020202020204" pitchFamily="34" charset="0"/>
              </a:rPr>
              <a:t>Jika</a:t>
            </a:r>
            <a:r>
              <a:rPr lang="en-US" dirty="0">
                <a:cs typeface="Arial" panose="020B0604020202020204" pitchFamily="34" charset="0"/>
              </a:rPr>
              <a:t> </a:t>
            </a:r>
            <a:r>
              <a:rPr lang="en-US" dirty="0" err="1">
                <a:cs typeface="Arial" panose="020B0604020202020204" pitchFamily="34" charset="0"/>
              </a:rPr>
              <a:t>sebuah</a:t>
            </a:r>
            <a:r>
              <a:rPr lang="en-US" dirty="0">
                <a:cs typeface="Arial" panose="020B0604020202020204" pitchFamily="34" charset="0"/>
              </a:rPr>
              <a:t> AS </a:t>
            </a:r>
            <a:r>
              <a:rPr lang="en-US" dirty="0" err="1">
                <a:cs typeface="Arial" panose="020B0604020202020204" pitchFamily="34" charset="0"/>
              </a:rPr>
              <a:t>hanya</a:t>
            </a:r>
            <a:r>
              <a:rPr lang="en-US" dirty="0">
                <a:cs typeface="Arial" panose="020B0604020202020204" pitchFamily="34" charset="0"/>
              </a:rPr>
              <a:t> </a:t>
            </a:r>
            <a:r>
              <a:rPr lang="en-US" dirty="0" err="1">
                <a:cs typeface="Arial" panose="020B0604020202020204" pitchFamily="34" charset="0"/>
              </a:rPr>
              <a:t>memiliki</a:t>
            </a:r>
            <a:r>
              <a:rPr lang="en-US" dirty="0">
                <a:cs typeface="Arial" panose="020B0604020202020204" pitchFamily="34" charset="0"/>
              </a:rPr>
              <a:t> </a:t>
            </a:r>
            <a:r>
              <a:rPr lang="en-US" dirty="0" err="1">
                <a:cs typeface="Arial" panose="020B0604020202020204" pitchFamily="34" charset="0"/>
              </a:rPr>
              <a:t>satu</a:t>
            </a:r>
            <a:r>
              <a:rPr lang="en-US" dirty="0">
                <a:cs typeface="Arial" panose="020B0604020202020204" pitchFamily="34" charset="0"/>
              </a:rPr>
              <a:t> </a:t>
            </a:r>
            <a:r>
              <a:rPr lang="en-US" dirty="0" err="1">
                <a:cs typeface="Arial" panose="020B0604020202020204" pitchFamily="34" charset="0"/>
              </a:rPr>
              <a:t>gerbang</a:t>
            </a:r>
            <a:r>
              <a:rPr lang="en-US" dirty="0">
                <a:cs typeface="Arial" panose="020B0604020202020204" pitchFamily="34" charset="0"/>
              </a:rPr>
              <a:t> </a:t>
            </a:r>
            <a:r>
              <a:rPr lang="en-US" dirty="0" err="1">
                <a:cs typeface="Arial" panose="020B0604020202020204" pitchFamily="34" charset="0"/>
              </a:rPr>
              <a:t>keluar</a:t>
            </a:r>
            <a:r>
              <a:rPr lang="en-US" dirty="0">
                <a:cs typeface="Arial" panose="020B0604020202020204" pitchFamily="34" charset="0"/>
              </a:rPr>
              <a:t> </a:t>
            </a:r>
            <a:r>
              <a:rPr lang="en-US" dirty="0" err="1">
                <a:cs typeface="Arial" panose="020B0604020202020204" pitchFamily="34" charset="0"/>
              </a:rPr>
              <a:t>jaringan</a:t>
            </a:r>
            <a:r>
              <a:rPr lang="en-US" dirty="0">
                <a:cs typeface="Arial" panose="020B0604020202020204" pitchFamily="34" charset="0"/>
              </a:rPr>
              <a:t>, </a:t>
            </a:r>
            <a:r>
              <a:rPr lang="en-US" dirty="0" err="1">
                <a:cs typeface="Arial" panose="020B0604020202020204" pitchFamily="34" charset="0"/>
              </a:rPr>
              <a:t>disebut</a:t>
            </a:r>
            <a:r>
              <a:rPr lang="en-US" dirty="0">
                <a:cs typeface="Arial" panose="020B0604020202020204" pitchFamily="34" charset="0"/>
              </a:rPr>
              <a:t> </a:t>
            </a:r>
            <a:r>
              <a:rPr lang="en-US" b="1" dirty="0">
                <a:cs typeface="Arial" panose="020B0604020202020204" pitchFamily="34" charset="0"/>
              </a:rPr>
              <a:t>single-homed system </a:t>
            </a:r>
            <a:endParaRPr lang="en-US" dirty="0">
              <a:cs typeface="Arial" panose="020B060402020202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dirty="0">
                <a:cs typeface="Arial" panose="020B0604020202020204" pitchFamily="34" charset="0"/>
              </a:rPr>
              <a:t>Single-homed autonomous systems </a:t>
            </a:r>
            <a:r>
              <a:rPr lang="en-US" dirty="0" err="1">
                <a:cs typeface="Arial" panose="020B0604020202020204" pitchFamily="34" charset="0"/>
              </a:rPr>
              <a:t>disebut</a:t>
            </a:r>
            <a:r>
              <a:rPr lang="en-US" dirty="0">
                <a:cs typeface="Arial" panose="020B0604020202020204" pitchFamily="34" charset="0"/>
              </a:rPr>
              <a:t> </a:t>
            </a:r>
            <a:r>
              <a:rPr lang="en-US" dirty="0" err="1">
                <a:cs typeface="Arial" panose="020B0604020202020204" pitchFamily="34" charset="0"/>
              </a:rPr>
              <a:t>juga</a:t>
            </a:r>
            <a:r>
              <a:rPr lang="en-US" dirty="0">
                <a:cs typeface="Arial" panose="020B0604020202020204" pitchFamily="34" charset="0"/>
              </a:rPr>
              <a:t> </a:t>
            </a:r>
            <a:r>
              <a:rPr lang="en-US" b="1" dirty="0">
                <a:cs typeface="Arial" panose="020B0604020202020204" pitchFamily="34" charset="0"/>
              </a:rPr>
              <a:t>stub</a:t>
            </a:r>
            <a:r>
              <a:rPr lang="en-US" dirty="0">
                <a:cs typeface="Arial" panose="020B0604020202020204" pitchFamily="34" charset="0"/>
              </a:rPr>
              <a:t> networks or stubs. 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4"/>
          </p:nvPr>
        </p:nvSpPr>
        <p:spPr>
          <a:xfrm>
            <a:off x="8904312" y="22838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AU"/>
            </a:defPPr>
            <a:lvl1pPr algn="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tx1">
                    <a:tint val="75000"/>
                  </a:schemeClr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fld id="{E67FF784-6C2A-48BE-B2B9-2310CD1853F0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 panose="020F0502020204030204"/>
              </a:rPr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t>8</a:t>
            </a:fld>
            <a:endParaRPr lang="en-US" dirty="0">
              <a:solidFill>
                <a:prstClr val="black">
                  <a:tint val="75000"/>
                </a:prstClr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305261322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AutoShape 2" descr="Hasil gambar untuk logo elnusa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4" name="Rectangle 3"/>
          <p:cNvSpPr/>
          <p:nvPr/>
        </p:nvSpPr>
        <p:spPr>
          <a:xfrm>
            <a:off x="911424" y="814333"/>
            <a:ext cx="6480720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400" dirty="0">
                <a:solidFill>
                  <a:schemeClr val="accent1"/>
                </a:solidFill>
              </a:rPr>
              <a:t>I. K</a:t>
            </a:r>
            <a:r>
              <a:rPr lang="id-ID" sz="2400" dirty="0">
                <a:solidFill>
                  <a:schemeClr val="accent1"/>
                </a:solidFill>
              </a:rPr>
              <a:t>onfigurasi </a:t>
            </a:r>
            <a:r>
              <a:rPr lang="id-ID" sz="2400" i="1" dirty="0">
                <a:solidFill>
                  <a:schemeClr val="accent1"/>
                </a:solidFill>
              </a:rPr>
              <a:t>router </a:t>
            </a:r>
            <a:r>
              <a:rPr lang="id-ID" sz="2400" dirty="0">
                <a:solidFill>
                  <a:schemeClr val="accent1"/>
                </a:solidFill>
              </a:rPr>
              <a:t>pada </a:t>
            </a:r>
            <a:r>
              <a:rPr lang="en-US" sz="2400" i="1" dirty="0">
                <a:solidFill>
                  <a:schemeClr val="accent1"/>
                </a:solidFill>
              </a:rPr>
              <a:t>stub</a:t>
            </a:r>
            <a:r>
              <a:rPr lang="id-ID" sz="2400" dirty="0">
                <a:solidFill>
                  <a:schemeClr val="accent1"/>
                </a:solidFill>
              </a:rPr>
              <a:t> AS</a:t>
            </a:r>
            <a:endParaRPr lang="en-US" sz="2400" dirty="0">
              <a:solidFill>
                <a:schemeClr val="accent1"/>
              </a:solidFill>
            </a:endParaRPr>
          </a:p>
          <a:p>
            <a:r>
              <a:rPr lang="en-US" dirty="0">
                <a:solidFill>
                  <a:schemeClr val="accent1"/>
                </a:solidFill>
              </a:rPr>
              <a:t>				</a:t>
            </a:r>
            <a:endParaRPr lang="en-US" sz="2400" dirty="0">
              <a:solidFill>
                <a:schemeClr val="accent1"/>
              </a:solidFill>
              <a:latin typeface="+mj-lt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35560" y="1664065"/>
            <a:ext cx="7772610" cy="3721568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695400" y="1714380"/>
            <a:ext cx="171072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STUB Network</a:t>
            </a:r>
          </a:p>
        </p:txBody>
      </p:sp>
      <p:cxnSp>
        <p:nvCxnSpPr>
          <p:cNvPr id="11" name="Straight Arrow Connector 10"/>
          <p:cNvCxnSpPr/>
          <p:nvPr/>
        </p:nvCxnSpPr>
        <p:spPr>
          <a:xfrm>
            <a:off x="1775520" y="2079563"/>
            <a:ext cx="576064" cy="485341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Slide Number Placeholder 6"/>
          <p:cNvSpPr>
            <a:spLocks noGrp="1"/>
          </p:cNvSpPr>
          <p:nvPr>
            <p:ph type="sldNum" sz="quarter" idx="4"/>
          </p:nvPr>
        </p:nvSpPr>
        <p:spPr>
          <a:xfrm>
            <a:off x="8904312" y="22838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AU"/>
            </a:defPPr>
            <a:lvl1pPr algn="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tx1">
                    <a:tint val="75000"/>
                  </a:schemeClr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fld id="{E67FF784-6C2A-48BE-B2B9-2310CD1853F0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 panose="020F0502020204030204"/>
              </a:rPr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t>9</a:t>
            </a:fld>
            <a:endParaRPr lang="en-US" dirty="0">
              <a:solidFill>
                <a:prstClr val="black">
                  <a:tint val="75000"/>
                </a:prstClr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232900387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AutoShape 2" descr="Hasil gambar untuk logo elnusa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4" name="Rectangle 3"/>
          <p:cNvSpPr/>
          <p:nvPr/>
        </p:nvSpPr>
        <p:spPr>
          <a:xfrm>
            <a:off x="911424" y="814333"/>
            <a:ext cx="6480720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400" dirty="0">
                <a:solidFill>
                  <a:schemeClr val="accent1"/>
                </a:solidFill>
              </a:rPr>
              <a:t>I. K</a:t>
            </a:r>
            <a:r>
              <a:rPr lang="id-ID" sz="2400" dirty="0">
                <a:solidFill>
                  <a:schemeClr val="accent1"/>
                </a:solidFill>
              </a:rPr>
              <a:t>onfigurasi </a:t>
            </a:r>
            <a:r>
              <a:rPr lang="id-ID" sz="2400" i="1" dirty="0">
                <a:solidFill>
                  <a:schemeClr val="accent1"/>
                </a:solidFill>
              </a:rPr>
              <a:t>router </a:t>
            </a:r>
            <a:r>
              <a:rPr lang="id-ID" sz="2400" dirty="0">
                <a:solidFill>
                  <a:schemeClr val="accent1"/>
                </a:solidFill>
              </a:rPr>
              <a:t>pada </a:t>
            </a:r>
            <a:r>
              <a:rPr lang="en-US" sz="2400" i="1" dirty="0">
                <a:solidFill>
                  <a:schemeClr val="accent1"/>
                </a:solidFill>
              </a:rPr>
              <a:t>stub</a:t>
            </a:r>
            <a:r>
              <a:rPr lang="id-ID" sz="2400" dirty="0">
                <a:solidFill>
                  <a:schemeClr val="accent1"/>
                </a:solidFill>
              </a:rPr>
              <a:t> AS</a:t>
            </a:r>
            <a:endParaRPr lang="en-US" sz="2400" dirty="0">
              <a:solidFill>
                <a:schemeClr val="accent1"/>
              </a:solidFill>
            </a:endParaRPr>
          </a:p>
          <a:p>
            <a:r>
              <a:rPr lang="en-US" dirty="0">
                <a:solidFill>
                  <a:schemeClr val="accent1"/>
                </a:solidFill>
              </a:rPr>
              <a:t>				</a:t>
            </a:r>
            <a:endParaRPr lang="en-US" sz="2400" dirty="0">
              <a:solidFill>
                <a:schemeClr val="accent1"/>
              </a:solidFill>
              <a:latin typeface="+mj-lt"/>
            </a:endParaRPr>
          </a:p>
        </p:txBody>
      </p:sp>
      <p:grpSp>
        <p:nvGrpSpPr>
          <p:cNvPr id="10" name="Group 9"/>
          <p:cNvGrpSpPr/>
          <p:nvPr/>
        </p:nvGrpSpPr>
        <p:grpSpPr>
          <a:xfrm>
            <a:off x="7896200" y="1844824"/>
            <a:ext cx="2527151" cy="3407825"/>
            <a:chOff x="3359696" y="1844824"/>
            <a:chExt cx="2527151" cy="3407825"/>
          </a:xfrm>
        </p:grpSpPr>
        <p:pic>
          <p:nvPicPr>
            <p:cNvPr id="8" name="Picture 7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3359696" y="1844824"/>
              <a:ext cx="2527151" cy="3407825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4653027" y="3410582"/>
              <a:ext cx="680641" cy="276308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2" name="Rectangle 11"/>
          <p:cNvSpPr/>
          <p:nvPr/>
        </p:nvSpPr>
        <p:spPr>
          <a:xfrm>
            <a:off x="829871" y="2091516"/>
            <a:ext cx="7488832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>
                <a:solidFill>
                  <a:srgbClr val="FF0000"/>
                </a:solidFill>
              </a:rPr>
              <a:t>Langkah-Langkah </a:t>
            </a:r>
            <a:r>
              <a:rPr lang="en-US" dirty="0" err="1">
                <a:solidFill>
                  <a:srgbClr val="FF0000"/>
                </a:solidFill>
              </a:rPr>
              <a:t>konfigurasi</a:t>
            </a:r>
            <a:r>
              <a:rPr lang="en-US" dirty="0">
                <a:solidFill>
                  <a:srgbClr val="FF0000"/>
                </a:solidFill>
              </a:rPr>
              <a:t>:</a:t>
            </a:r>
            <a:r>
              <a:rPr lang="en-US" dirty="0"/>
              <a:t> </a:t>
            </a:r>
          </a:p>
          <a:p>
            <a:pPr marL="342900" indent="-342900">
              <a:buFont typeface="+mj-lt"/>
              <a:buAutoNum type="arabicPeriod"/>
            </a:pPr>
            <a:r>
              <a:rPr lang="en-US" b="1" dirty="0"/>
              <a:t>enable</a:t>
            </a:r>
            <a:r>
              <a:rPr lang="en-US" dirty="0"/>
              <a:t> </a:t>
            </a:r>
          </a:p>
          <a:p>
            <a:pPr marL="342900" indent="-342900">
              <a:buFont typeface="+mj-lt"/>
              <a:buAutoNum type="arabicPeriod"/>
            </a:pPr>
            <a:r>
              <a:rPr lang="en-US" b="1" dirty="0"/>
              <a:t>configure terminal </a:t>
            </a:r>
          </a:p>
          <a:p>
            <a:pPr marL="342900" indent="-342900">
              <a:buFont typeface="+mj-lt"/>
              <a:buAutoNum type="arabicPeriod"/>
            </a:pPr>
            <a:r>
              <a:rPr lang="en-US" b="1" dirty="0"/>
              <a:t>router </a:t>
            </a:r>
            <a:r>
              <a:rPr lang="en-US" b="1" dirty="0" err="1"/>
              <a:t>bgp</a:t>
            </a:r>
            <a:r>
              <a:rPr lang="en-US" b="1" dirty="0"/>
              <a:t> </a:t>
            </a:r>
            <a:r>
              <a:rPr lang="en-US" dirty="0"/>
              <a:t>&lt;</a:t>
            </a:r>
            <a:r>
              <a:rPr lang="en-US" i="1" dirty="0"/>
              <a:t>autonomous-system-number&gt;</a:t>
            </a:r>
            <a:r>
              <a:rPr lang="en-US" dirty="0"/>
              <a:t> </a:t>
            </a:r>
          </a:p>
          <a:p>
            <a:pPr marL="342900" indent="-342900">
              <a:buFont typeface="+mj-lt"/>
              <a:buAutoNum type="arabicPeriod"/>
            </a:pPr>
            <a:r>
              <a:rPr lang="en-US" b="1" dirty="0"/>
              <a:t>network</a:t>
            </a:r>
            <a:r>
              <a:rPr lang="en-US" dirty="0"/>
              <a:t> </a:t>
            </a:r>
            <a:r>
              <a:rPr lang="en-US" i="1" dirty="0"/>
              <a:t>&lt;network-number&gt;</a:t>
            </a:r>
            <a:r>
              <a:rPr lang="en-US" dirty="0"/>
              <a:t> mask</a:t>
            </a:r>
            <a:r>
              <a:rPr lang="en-US" i="1" dirty="0"/>
              <a:t> &lt;network-mask&gt; </a:t>
            </a:r>
          </a:p>
          <a:p>
            <a:pPr marL="342900" indent="-342900">
              <a:buFont typeface="+mj-lt"/>
              <a:buAutoNum type="arabicPeriod"/>
            </a:pPr>
            <a:r>
              <a:rPr lang="en-US" b="1" dirty="0" err="1"/>
              <a:t>bgp</a:t>
            </a:r>
            <a:r>
              <a:rPr lang="en-US" b="1" dirty="0"/>
              <a:t> router-id</a:t>
            </a:r>
            <a:r>
              <a:rPr lang="en-US" dirty="0"/>
              <a:t> &lt;</a:t>
            </a:r>
            <a:r>
              <a:rPr lang="en-US" i="1" dirty="0" err="1"/>
              <a:t>ip</a:t>
            </a:r>
            <a:r>
              <a:rPr lang="en-US" i="1" dirty="0"/>
              <a:t>-address&gt;</a:t>
            </a:r>
            <a:r>
              <a:rPr lang="en-US" dirty="0"/>
              <a:t> </a:t>
            </a:r>
          </a:p>
          <a:p>
            <a:pPr marL="342900" indent="-342900">
              <a:buFont typeface="+mj-lt"/>
              <a:buAutoNum type="arabicPeriod"/>
            </a:pPr>
            <a:r>
              <a:rPr lang="en-US" b="1" dirty="0"/>
              <a:t>end</a:t>
            </a:r>
            <a:r>
              <a:rPr lang="en-US" dirty="0"/>
              <a:t> </a:t>
            </a:r>
          </a:p>
          <a:p>
            <a:pPr marL="342900" indent="-342900">
              <a:buFont typeface="+mj-lt"/>
              <a:buAutoNum type="arabicPeriod"/>
            </a:pPr>
            <a:r>
              <a:rPr lang="en-US" b="1" dirty="0"/>
              <a:t>show </a:t>
            </a:r>
            <a:r>
              <a:rPr lang="en-US" b="1" dirty="0" err="1"/>
              <a:t>ip</a:t>
            </a:r>
            <a:r>
              <a:rPr lang="en-US" b="1" dirty="0"/>
              <a:t> </a:t>
            </a:r>
            <a:r>
              <a:rPr lang="en-US" b="1" dirty="0" err="1"/>
              <a:t>bgp</a:t>
            </a:r>
            <a:r>
              <a:rPr lang="en-US" dirty="0"/>
              <a:t> </a:t>
            </a:r>
            <a:r>
              <a:rPr lang="en-US" i="1" dirty="0"/>
              <a:t>&lt;network&gt; &lt;network-mask&gt; 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4"/>
          </p:nvPr>
        </p:nvSpPr>
        <p:spPr>
          <a:xfrm>
            <a:off x="8904312" y="22838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AU"/>
            </a:defPPr>
            <a:lvl1pPr algn="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tx1">
                    <a:tint val="75000"/>
                  </a:schemeClr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fld id="{E67FF784-6C2A-48BE-B2B9-2310CD1853F0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 panose="020F0502020204030204"/>
              </a:rPr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t>10</a:t>
            </a:fld>
            <a:endParaRPr lang="en-US" dirty="0">
              <a:solidFill>
                <a:prstClr val="black">
                  <a:tint val="75000"/>
                </a:prstClr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95182814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AutoShape 2" descr="Hasil gambar untuk logo elnusa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4" name="Rectangle 3"/>
          <p:cNvSpPr/>
          <p:nvPr/>
        </p:nvSpPr>
        <p:spPr>
          <a:xfrm>
            <a:off x="911424" y="814333"/>
            <a:ext cx="6480720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400" dirty="0">
                <a:solidFill>
                  <a:schemeClr val="accent1"/>
                </a:solidFill>
              </a:rPr>
              <a:t>II. K</a:t>
            </a:r>
            <a:r>
              <a:rPr lang="id-ID" sz="2400" dirty="0">
                <a:solidFill>
                  <a:schemeClr val="accent1"/>
                </a:solidFill>
              </a:rPr>
              <a:t>onfigurasi </a:t>
            </a:r>
            <a:r>
              <a:rPr lang="id-ID" sz="2400" i="1" dirty="0">
                <a:solidFill>
                  <a:schemeClr val="accent1"/>
                </a:solidFill>
              </a:rPr>
              <a:t>router </a:t>
            </a:r>
            <a:r>
              <a:rPr lang="id-ID" sz="2400" dirty="0">
                <a:solidFill>
                  <a:schemeClr val="accent1"/>
                </a:solidFill>
              </a:rPr>
              <a:t>pada </a:t>
            </a:r>
            <a:r>
              <a:rPr lang="en-US" sz="2400" i="1" dirty="0">
                <a:solidFill>
                  <a:schemeClr val="accent1"/>
                </a:solidFill>
              </a:rPr>
              <a:t>multi-home</a:t>
            </a:r>
            <a:r>
              <a:rPr lang="id-ID" sz="2400" dirty="0">
                <a:solidFill>
                  <a:schemeClr val="accent1"/>
                </a:solidFill>
              </a:rPr>
              <a:t> AS</a:t>
            </a:r>
            <a:endParaRPr lang="en-US" sz="2400" dirty="0">
              <a:solidFill>
                <a:schemeClr val="accent1"/>
              </a:solidFill>
            </a:endParaRPr>
          </a:p>
          <a:p>
            <a:r>
              <a:rPr lang="en-US" dirty="0">
                <a:solidFill>
                  <a:schemeClr val="accent1"/>
                </a:solidFill>
              </a:rPr>
              <a:t>				</a:t>
            </a:r>
            <a:endParaRPr lang="en-US" sz="2400" dirty="0">
              <a:solidFill>
                <a:schemeClr val="accent1"/>
              </a:solidFill>
              <a:latin typeface="+mj-lt"/>
            </a:endParaRPr>
          </a:p>
        </p:txBody>
      </p:sp>
      <p:grpSp>
        <p:nvGrpSpPr>
          <p:cNvPr id="18" name="Group 17"/>
          <p:cNvGrpSpPr/>
          <p:nvPr/>
        </p:nvGrpSpPr>
        <p:grpSpPr>
          <a:xfrm>
            <a:off x="5231904" y="1645330"/>
            <a:ext cx="6107847" cy="3672408"/>
            <a:chOff x="6612889" y="836712"/>
            <a:chExt cx="5279944" cy="3024336"/>
          </a:xfrm>
        </p:grpSpPr>
        <p:pic>
          <p:nvPicPr>
            <p:cNvPr id="19" name="Picture 18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6612889" y="836712"/>
              <a:ext cx="5279944" cy="3024336"/>
            </a:xfrm>
            <a:prstGeom prst="rect">
              <a:avLst/>
            </a:prstGeom>
          </p:spPr>
        </p:pic>
        <p:sp>
          <p:nvSpPr>
            <p:cNvPr id="21" name="Rectangle 20"/>
            <p:cNvSpPr/>
            <p:nvPr/>
          </p:nvSpPr>
          <p:spPr>
            <a:xfrm rot="1857271">
              <a:off x="9422133" y="2901443"/>
              <a:ext cx="720570" cy="135895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2" name="TextBox 21"/>
            <p:cNvSpPr txBox="1"/>
            <p:nvPr/>
          </p:nvSpPr>
          <p:spPr>
            <a:xfrm rot="1807167">
              <a:off x="8520930" y="2194992"/>
              <a:ext cx="1128835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400" b="1" dirty="0">
                  <a:solidFill>
                    <a:schemeClr val="tx1">
                      <a:lumMod val="50000"/>
                    </a:schemeClr>
                  </a:solidFill>
                </a:rPr>
                <a:t>20.20.20.21</a:t>
              </a:r>
            </a:p>
          </p:txBody>
        </p:sp>
        <p:sp>
          <p:nvSpPr>
            <p:cNvPr id="23" name="TextBox 22"/>
            <p:cNvSpPr txBox="1"/>
            <p:nvPr/>
          </p:nvSpPr>
          <p:spPr>
            <a:xfrm rot="19591377">
              <a:off x="8272389" y="1472311"/>
              <a:ext cx="1029449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400" b="1" dirty="0">
                  <a:solidFill>
                    <a:schemeClr val="tx1">
                      <a:lumMod val="50000"/>
                    </a:schemeClr>
                  </a:solidFill>
                </a:rPr>
                <a:t>10.10.10.9</a:t>
              </a:r>
            </a:p>
          </p:txBody>
        </p:sp>
      </p:grpSp>
      <p:sp>
        <p:nvSpPr>
          <p:cNvPr id="24" name="TextBox 23"/>
          <p:cNvSpPr txBox="1"/>
          <p:nvPr/>
        </p:nvSpPr>
        <p:spPr>
          <a:xfrm rot="1807167">
            <a:off x="8067223" y="4366250"/>
            <a:ext cx="112883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b="1" dirty="0">
                <a:solidFill>
                  <a:schemeClr val="tx1">
                    <a:lumMod val="50000"/>
                  </a:schemeClr>
                </a:solidFill>
              </a:rPr>
              <a:t>20.20.20.22</a:t>
            </a:r>
          </a:p>
        </p:txBody>
      </p:sp>
      <p:sp>
        <p:nvSpPr>
          <p:cNvPr id="7" name="Oval 6"/>
          <p:cNvSpPr/>
          <p:nvPr/>
        </p:nvSpPr>
        <p:spPr>
          <a:xfrm>
            <a:off x="4840439" y="1711826"/>
            <a:ext cx="3039023" cy="2808312"/>
          </a:xfrm>
          <a:prstGeom prst="ellipse">
            <a:avLst/>
          </a:prstGeom>
          <a:noFill/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/>
          <p:cNvSpPr txBox="1"/>
          <p:nvPr/>
        </p:nvSpPr>
        <p:spPr>
          <a:xfrm>
            <a:off x="3047116" y="1627240"/>
            <a:ext cx="13260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Multi-home</a:t>
            </a:r>
          </a:p>
        </p:txBody>
      </p:sp>
      <p:cxnSp>
        <p:nvCxnSpPr>
          <p:cNvPr id="10" name="Straight Arrow Connector 9"/>
          <p:cNvCxnSpPr/>
          <p:nvPr/>
        </p:nvCxnSpPr>
        <p:spPr>
          <a:xfrm>
            <a:off x="4079521" y="1933362"/>
            <a:ext cx="1067543" cy="360040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TextBox 24"/>
          <p:cNvSpPr txBox="1"/>
          <p:nvPr/>
        </p:nvSpPr>
        <p:spPr>
          <a:xfrm>
            <a:off x="460375" y="4136558"/>
            <a:ext cx="573856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b="1" dirty="0" err="1">
                <a:solidFill>
                  <a:srgbClr val="FF0000"/>
                </a:solidFill>
              </a:rPr>
              <a:t>Pengertian</a:t>
            </a:r>
            <a:r>
              <a:rPr lang="en-US" b="1" dirty="0">
                <a:solidFill>
                  <a:srgbClr val="FF0000"/>
                </a:solidFill>
              </a:rPr>
              <a:t> Multi-home:</a:t>
            </a:r>
          </a:p>
          <a:p>
            <a:endParaRPr lang="en-US" dirty="0"/>
          </a:p>
          <a:p>
            <a:r>
              <a:rPr lang="en-US" dirty="0" err="1"/>
              <a:t>Sebuah</a:t>
            </a:r>
            <a:r>
              <a:rPr lang="en-US" dirty="0"/>
              <a:t> </a:t>
            </a:r>
            <a:r>
              <a:rPr lang="en-US" dirty="0" err="1"/>
              <a:t>jaringan</a:t>
            </a:r>
            <a:r>
              <a:rPr lang="en-US" dirty="0"/>
              <a:t> (</a:t>
            </a:r>
            <a:r>
              <a:rPr lang="en-US" dirty="0" err="1"/>
              <a:t>contoh</a:t>
            </a:r>
            <a:r>
              <a:rPr lang="en-US" dirty="0"/>
              <a:t>: AS 300) </a:t>
            </a:r>
            <a:r>
              <a:rPr lang="en-US" dirty="0" err="1"/>
              <a:t>mempunyai</a:t>
            </a:r>
            <a:r>
              <a:rPr lang="en-US" dirty="0"/>
              <a:t> 2 </a:t>
            </a:r>
            <a:r>
              <a:rPr lang="en-US" dirty="0" err="1"/>
              <a:t>atau</a:t>
            </a:r>
            <a:r>
              <a:rPr lang="en-US" dirty="0"/>
              <a:t> </a:t>
            </a:r>
            <a:r>
              <a:rPr lang="en-US" dirty="0" err="1"/>
              <a:t>lebih</a:t>
            </a:r>
            <a:r>
              <a:rPr lang="en-US" dirty="0"/>
              <a:t> </a:t>
            </a:r>
            <a:r>
              <a:rPr lang="en-US" dirty="0" err="1"/>
              <a:t>gerbang</a:t>
            </a:r>
            <a:r>
              <a:rPr lang="en-US" dirty="0"/>
              <a:t> </a:t>
            </a:r>
            <a:r>
              <a:rPr lang="en-US" dirty="0" err="1"/>
              <a:t>keluaran</a:t>
            </a:r>
            <a:r>
              <a:rPr lang="en-US" dirty="0"/>
              <a:t> </a:t>
            </a:r>
            <a:r>
              <a:rPr lang="en-US" dirty="0" err="1"/>
              <a:t>jaringan</a:t>
            </a:r>
            <a:r>
              <a:rPr lang="en-US" dirty="0"/>
              <a:t> (AS 100 </a:t>
            </a:r>
            <a:r>
              <a:rPr lang="en-US" dirty="0" err="1"/>
              <a:t>dan</a:t>
            </a:r>
            <a:r>
              <a:rPr lang="en-US" dirty="0"/>
              <a:t> AS 200)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4"/>
          </p:nvPr>
        </p:nvSpPr>
        <p:spPr>
          <a:xfrm>
            <a:off x="8904312" y="22838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AU"/>
            </a:defPPr>
            <a:lvl1pPr algn="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tx1">
                    <a:tint val="75000"/>
                  </a:schemeClr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fld id="{E67FF784-6C2A-48BE-B2B9-2310CD1853F0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 panose="020F0502020204030204"/>
              </a:rPr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t>11</a:t>
            </a:fld>
            <a:endParaRPr lang="en-US" dirty="0">
              <a:solidFill>
                <a:prstClr val="black">
                  <a:tint val="75000"/>
                </a:prstClr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291054159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AutoShape 2" descr="Hasil gambar untuk logo elnusa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4" name="Rectangle 3"/>
          <p:cNvSpPr/>
          <p:nvPr/>
        </p:nvSpPr>
        <p:spPr>
          <a:xfrm>
            <a:off x="911424" y="836712"/>
            <a:ext cx="1101722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dirty="0" err="1">
                <a:solidFill>
                  <a:schemeClr val="accent1"/>
                </a:solidFill>
                <a:latin typeface="+mj-lt"/>
              </a:rPr>
              <a:t>Konfigurasi</a:t>
            </a:r>
            <a:r>
              <a:rPr lang="en-US" sz="2400" b="1" dirty="0">
                <a:solidFill>
                  <a:schemeClr val="accent1"/>
                </a:solidFill>
                <a:latin typeface="+mj-lt"/>
              </a:rPr>
              <a:t> BGP Router A</a:t>
            </a:r>
            <a:r>
              <a:rPr lang="en-US" dirty="0">
                <a:solidFill>
                  <a:schemeClr val="accent1"/>
                </a:solidFill>
              </a:rPr>
              <a:t>				</a:t>
            </a:r>
            <a:endParaRPr lang="en-US" sz="2400" dirty="0">
              <a:solidFill>
                <a:schemeClr val="accent1"/>
              </a:solidFill>
              <a:latin typeface="+mj-lt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767408" y="1700808"/>
            <a:ext cx="8688288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>
                <a:solidFill>
                  <a:srgbClr val="FF0000"/>
                </a:solidFill>
              </a:rPr>
              <a:t>Current configuration:</a:t>
            </a:r>
          </a:p>
          <a:p>
            <a:endParaRPr lang="en-US" dirty="0"/>
          </a:p>
          <a:p>
            <a:r>
              <a:rPr lang="en-US" dirty="0"/>
              <a:t>router </a:t>
            </a:r>
            <a:r>
              <a:rPr lang="en-US" dirty="0" err="1"/>
              <a:t>bgp</a:t>
            </a:r>
            <a:r>
              <a:rPr lang="en-US" dirty="0"/>
              <a:t> 300</a:t>
            </a:r>
          </a:p>
          <a:p>
            <a:r>
              <a:rPr lang="en-US" dirty="0"/>
              <a:t> network 1.0.0.0</a:t>
            </a:r>
          </a:p>
          <a:p>
            <a:r>
              <a:rPr lang="en-US" dirty="0"/>
              <a:t> network 2.0.0.0</a:t>
            </a:r>
          </a:p>
          <a:p>
            <a:endParaRPr lang="en-US" dirty="0"/>
          </a:p>
          <a:p>
            <a:r>
              <a:rPr lang="en-US" i="1" dirty="0"/>
              <a:t>!--- </a:t>
            </a:r>
            <a:r>
              <a:rPr lang="en-US" i="1" dirty="0" err="1"/>
              <a:t>koneksi</a:t>
            </a:r>
            <a:r>
              <a:rPr lang="en-US" i="1" dirty="0"/>
              <a:t> </a:t>
            </a:r>
            <a:r>
              <a:rPr lang="en-US" i="1" dirty="0" err="1"/>
              <a:t>ke</a:t>
            </a:r>
            <a:r>
              <a:rPr lang="en-US" i="1" dirty="0"/>
              <a:t> Router Service Provider A (SP-A).</a:t>
            </a:r>
          </a:p>
          <a:p>
            <a:endParaRPr lang="en-US" dirty="0"/>
          </a:p>
          <a:p>
            <a:r>
              <a:rPr lang="en-US" dirty="0"/>
              <a:t> neighbor 10.10.10.10 remote-as 100</a:t>
            </a:r>
          </a:p>
          <a:p>
            <a:endParaRPr lang="en-US" i="1" dirty="0"/>
          </a:p>
          <a:p>
            <a:endParaRPr lang="en-US" dirty="0"/>
          </a:p>
          <a:p>
            <a:r>
              <a:rPr lang="en-US" i="1" dirty="0"/>
              <a:t>!--- </a:t>
            </a:r>
            <a:r>
              <a:rPr lang="en-US" i="1" dirty="0" err="1"/>
              <a:t>koneksi</a:t>
            </a:r>
            <a:r>
              <a:rPr lang="en-US" i="1" dirty="0"/>
              <a:t> </a:t>
            </a:r>
            <a:r>
              <a:rPr lang="en-US" i="1" dirty="0" err="1"/>
              <a:t>ke</a:t>
            </a:r>
            <a:r>
              <a:rPr lang="en-US" i="1" dirty="0"/>
              <a:t> Router Service Provider B (SP-B).</a:t>
            </a:r>
          </a:p>
          <a:p>
            <a:endParaRPr lang="en-US" dirty="0"/>
          </a:p>
          <a:p>
            <a:r>
              <a:rPr lang="en-US" dirty="0"/>
              <a:t> neighbor 20.20.20.22 remote-as 200</a:t>
            </a:r>
          </a:p>
          <a:p>
            <a:endParaRPr lang="en-US" dirty="0"/>
          </a:p>
          <a:p>
            <a:r>
              <a:rPr lang="en-US" dirty="0"/>
              <a:t>end</a:t>
            </a:r>
          </a:p>
        </p:txBody>
      </p:sp>
      <p:grpSp>
        <p:nvGrpSpPr>
          <p:cNvPr id="13" name="Group 12"/>
          <p:cNvGrpSpPr/>
          <p:nvPr/>
        </p:nvGrpSpPr>
        <p:grpSpPr>
          <a:xfrm>
            <a:off x="6177509" y="836712"/>
            <a:ext cx="5580809" cy="3024336"/>
            <a:chOff x="6312024" y="836712"/>
            <a:chExt cx="5580809" cy="3024336"/>
          </a:xfrm>
        </p:grpSpPr>
        <p:grpSp>
          <p:nvGrpSpPr>
            <p:cNvPr id="11" name="Group 10"/>
            <p:cNvGrpSpPr/>
            <p:nvPr/>
          </p:nvGrpSpPr>
          <p:grpSpPr>
            <a:xfrm>
              <a:off x="6312024" y="836712"/>
              <a:ext cx="5580809" cy="3024336"/>
              <a:chOff x="6312024" y="836712"/>
              <a:chExt cx="5580809" cy="3024336"/>
            </a:xfrm>
          </p:grpSpPr>
          <p:pic>
            <p:nvPicPr>
              <p:cNvPr id="5" name="Picture 4"/>
              <p:cNvPicPr>
                <a:picLocks noChangeAspect="1"/>
              </p:cNvPicPr>
              <p:nvPr/>
            </p:nvPicPr>
            <p:blipFill>
              <a:blip r:embed="rId2"/>
              <a:stretch>
                <a:fillRect/>
              </a:stretch>
            </p:blipFill>
            <p:spPr>
              <a:xfrm>
                <a:off x="6612889" y="836712"/>
                <a:ext cx="5279944" cy="3024336"/>
              </a:xfrm>
              <a:prstGeom prst="rect">
                <a:avLst/>
              </a:prstGeom>
            </p:spPr>
          </p:pic>
          <p:sp>
            <p:nvSpPr>
              <p:cNvPr id="6" name="Oval 5"/>
              <p:cNvSpPr/>
              <p:nvPr/>
            </p:nvSpPr>
            <p:spPr>
              <a:xfrm>
                <a:off x="6312024" y="836712"/>
                <a:ext cx="2736304" cy="2448272"/>
              </a:xfrm>
              <a:prstGeom prst="ellipse">
                <a:avLst/>
              </a:prstGeom>
              <a:noFill/>
              <a:ln>
                <a:solidFill>
                  <a:srgbClr val="FFC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" name="Rectangle 6"/>
              <p:cNvSpPr/>
              <p:nvPr/>
            </p:nvSpPr>
            <p:spPr>
              <a:xfrm rot="1857271">
                <a:off x="9422133" y="2901443"/>
                <a:ext cx="720570" cy="135895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9" name="TextBox 8"/>
              <p:cNvSpPr txBox="1"/>
              <p:nvPr/>
            </p:nvSpPr>
            <p:spPr>
              <a:xfrm rot="1807167">
                <a:off x="8520930" y="2194992"/>
                <a:ext cx="1128835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400" b="1" dirty="0">
                    <a:solidFill>
                      <a:schemeClr val="tx1">
                        <a:lumMod val="50000"/>
                      </a:schemeClr>
                    </a:solidFill>
                  </a:rPr>
                  <a:t>20.20.20.21</a:t>
                </a:r>
              </a:p>
            </p:txBody>
          </p:sp>
          <p:sp>
            <p:nvSpPr>
              <p:cNvPr id="10" name="TextBox 9"/>
              <p:cNvSpPr txBox="1"/>
              <p:nvPr/>
            </p:nvSpPr>
            <p:spPr>
              <a:xfrm rot="19591377">
                <a:off x="8272389" y="1472311"/>
                <a:ext cx="1029449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400" b="1" dirty="0">
                    <a:solidFill>
                      <a:schemeClr val="tx1">
                        <a:lumMod val="50000"/>
                      </a:schemeClr>
                    </a:solidFill>
                  </a:rPr>
                  <a:t>10.10.10.9</a:t>
                </a:r>
              </a:p>
            </p:txBody>
          </p:sp>
        </p:grpSp>
        <p:sp>
          <p:nvSpPr>
            <p:cNvPr id="12" name="TextBox 11"/>
            <p:cNvSpPr txBox="1"/>
            <p:nvPr/>
          </p:nvSpPr>
          <p:spPr>
            <a:xfrm rot="1807167">
              <a:off x="8934436" y="3013761"/>
              <a:ext cx="1128835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400" b="1" dirty="0">
                  <a:solidFill>
                    <a:schemeClr val="tx1">
                      <a:lumMod val="50000"/>
                    </a:schemeClr>
                  </a:solidFill>
                </a:rPr>
                <a:t>20.20.20.22</a:t>
              </a:r>
            </a:p>
          </p:txBody>
        </p:sp>
      </p:grpSp>
      <p:sp>
        <p:nvSpPr>
          <p:cNvPr id="8" name="Slide Number Placeholder 7"/>
          <p:cNvSpPr>
            <a:spLocks noGrp="1"/>
          </p:cNvSpPr>
          <p:nvPr>
            <p:ph type="sldNum" sz="quarter" idx="4"/>
          </p:nvPr>
        </p:nvSpPr>
        <p:spPr>
          <a:xfrm>
            <a:off x="8904312" y="22838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AU"/>
            </a:defPPr>
            <a:lvl1pPr algn="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tx1">
                    <a:tint val="75000"/>
                  </a:schemeClr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fld id="{E67FF784-6C2A-48BE-B2B9-2310CD1853F0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 panose="020F0502020204030204"/>
              </a:rPr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t>12</a:t>
            </a:fld>
            <a:endParaRPr lang="en-US" dirty="0">
              <a:solidFill>
                <a:prstClr val="black">
                  <a:tint val="75000"/>
                </a:prstClr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316936642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AutoShape 2" descr="Hasil gambar untuk logo elnusa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4" name="Rectangle 3"/>
          <p:cNvSpPr/>
          <p:nvPr/>
        </p:nvSpPr>
        <p:spPr>
          <a:xfrm>
            <a:off x="911424" y="836712"/>
            <a:ext cx="1101722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dirty="0" err="1">
                <a:solidFill>
                  <a:schemeClr val="accent1"/>
                </a:solidFill>
                <a:latin typeface="+mj-lt"/>
              </a:rPr>
              <a:t>Konfigurasi</a:t>
            </a:r>
            <a:r>
              <a:rPr lang="en-US" sz="2400" b="1" dirty="0">
                <a:solidFill>
                  <a:schemeClr val="accent1"/>
                </a:solidFill>
                <a:latin typeface="+mj-lt"/>
              </a:rPr>
              <a:t> BGP Router A (RA)</a:t>
            </a:r>
            <a:r>
              <a:rPr lang="en-US" dirty="0">
                <a:solidFill>
                  <a:schemeClr val="accent1"/>
                </a:solidFill>
              </a:rPr>
              <a:t>				</a:t>
            </a:r>
            <a:endParaRPr lang="en-US" sz="2400" dirty="0">
              <a:solidFill>
                <a:schemeClr val="accent1"/>
              </a:solidFill>
              <a:latin typeface="+mj-lt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767408" y="1700808"/>
            <a:ext cx="8688288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 err="1">
                <a:solidFill>
                  <a:srgbClr val="FF0000"/>
                </a:solidFill>
              </a:rPr>
              <a:t>Perintah</a:t>
            </a:r>
            <a:r>
              <a:rPr lang="en-US" b="1" dirty="0">
                <a:solidFill>
                  <a:srgbClr val="FF0000"/>
                </a:solidFill>
              </a:rPr>
              <a:t> </a:t>
            </a:r>
            <a:r>
              <a:rPr lang="en-US" b="1" dirty="0" err="1">
                <a:solidFill>
                  <a:srgbClr val="FF0000"/>
                </a:solidFill>
              </a:rPr>
              <a:t>untuk</a:t>
            </a:r>
            <a:r>
              <a:rPr lang="en-US" b="1" dirty="0">
                <a:solidFill>
                  <a:srgbClr val="FF0000"/>
                </a:solidFill>
              </a:rPr>
              <a:t> </a:t>
            </a:r>
            <a:r>
              <a:rPr lang="en-US" b="1" dirty="0" err="1">
                <a:solidFill>
                  <a:srgbClr val="FF0000"/>
                </a:solidFill>
              </a:rPr>
              <a:t>konfigurasi</a:t>
            </a:r>
            <a:r>
              <a:rPr lang="en-US" b="1" dirty="0">
                <a:solidFill>
                  <a:srgbClr val="FF0000"/>
                </a:solidFill>
              </a:rPr>
              <a:t> BGP </a:t>
            </a:r>
            <a:r>
              <a:rPr lang="en-US" b="1" dirty="0" err="1">
                <a:solidFill>
                  <a:srgbClr val="FF0000"/>
                </a:solidFill>
              </a:rPr>
              <a:t>pada</a:t>
            </a:r>
            <a:r>
              <a:rPr lang="en-US" b="1" dirty="0">
                <a:solidFill>
                  <a:srgbClr val="FF0000"/>
                </a:solidFill>
              </a:rPr>
              <a:t> Router A:</a:t>
            </a:r>
          </a:p>
          <a:p>
            <a:endParaRPr lang="en-US" dirty="0"/>
          </a:p>
          <a:p>
            <a:r>
              <a:rPr lang="en-US" dirty="0"/>
              <a:t>RA(</a:t>
            </a:r>
            <a:r>
              <a:rPr lang="en-US" dirty="0" err="1"/>
              <a:t>config</a:t>
            </a:r>
            <a:r>
              <a:rPr lang="en-US" dirty="0"/>
              <a:t>)#router </a:t>
            </a:r>
            <a:r>
              <a:rPr lang="en-US" dirty="0" err="1"/>
              <a:t>bgp</a:t>
            </a:r>
            <a:r>
              <a:rPr lang="en-US" dirty="0"/>
              <a:t> 300</a:t>
            </a:r>
          </a:p>
          <a:p>
            <a:r>
              <a:rPr lang="en-US" dirty="0"/>
              <a:t>RA(</a:t>
            </a:r>
            <a:r>
              <a:rPr lang="en-US" dirty="0" err="1"/>
              <a:t>config</a:t>
            </a:r>
            <a:r>
              <a:rPr lang="en-US" dirty="0"/>
              <a:t>-router)# network 1.0.0.0</a:t>
            </a:r>
          </a:p>
          <a:p>
            <a:r>
              <a:rPr lang="en-US" dirty="0"/>
              <a:t>RA(</a:t>
            </a:r>
            <a:r>
              <a:rPr lang="en-US" dirty="0" err="1"/>
              <a:t>config</a:t>
            </a:r>
            <a:r>
              <a:rPr lang="en-US" dirty="0"/>
              <a:t>-router)# network 2.0.0.0</a:t>
            </a:r>
          </a:p>
          <a:p>
            <a:endParaRPr lang="en-US" dirty="0"/>
          </a:p>
          <a:p>
            <a:r>
              <a:rPr lang="en-US" dirty="0"/>
              <a:t>RA(</a:t>
            </a:r>
            <a:r>
              <a:rPr lang="en-US" dirty="0" err="1"/>
              <a:t>config</a:t>
            </a:r>
            <a:r>
              <a:rPr lang="en-US" dirty="0"/>
              <a:t>-router)# neighbor 10.10.10.10 remote-as 100</a:t>
            </a:r>
          </a:p>
          <a:p>
            <a:r>
              <a:rPr lang="en-US" dirty="0"/>
              <a:t>RA(</a:t>
            </a:r>
            <a:r>
              <a:rPr lang="en-US" dirty="0" err="1"/>
              <a:t>config</a:t>
            </a:r>
            <a:r>
              <a:rPr lang="en-US" dirty="0"/>
              <a:t>-router)#neighbor 20.20.20.22 remote-as 200</a:t>
            </a:r>
          </a:p>
        </p:txBody>
      </p:sp>
      <p:grpSp>
        <p:nvGrpSpPr>
          <p:cNvPr id="13" name="Group 12"/>
          <p:cNvGrpSpPr/>
          <p:nvPr/>
        </p:nvGrpSpPr>
        <p:grpSpPr>
          <a:xfrm>
            <a:off x="6425222" y="696761"/>
            <a:ext cx="5580809" cy="3024336"/>
            <a:chOff x="6312024" y="836712"/>
            <a:chExt cx="5580809" cy="3024336"/>
          </a:xfrm>
        </p:grpSpPr>
        <p:grpSp>
          <p:nvGrpSpPr>
            <p:cNvPr id="11" name="Group 10"/>
            <p:cNvGrpSpPr/>
            <p:nvPr/>
          </p:nvGrpSpPr>
          <p:grpSpPr>
            <a:xfrm>
              <a:off x="6312024" y="836712"/>
              <a:ext cx="5580809" cy="3024336"/>
              <a:chOff x="6312024" y="836712"/>
              <a:chExt cx="5580809" cy="3024336"/>
            </a:xfrm>
          </p:grpSpPr>
          <p:pic>
            <p:nvPicPr>
              <p:cNvPr id="5" name="Picture 4"/>
              <p:cNvPicPr>
                <a:picLocks noChangeAspect="1"/>
              </p:cNvPicPr>
              <p:nvPr/>
            </p:nvPicPr>
            <p:blipFill>
              <a:blip r:embed="rId2"/>
              <a:stretch>
                <a:fillRect/>
              </a:stretch>
            </p:blipFill>
            <p:spPr>
              <a:xfrm>
                <a:off x="6612889" y="836712"/>
                <a:ext cx="5279944" cy="3024336"/>
              </a:xfrm>
              <a:prstGeom prst="rect">
                <a:avLst/>
              </a:prstGeom>
            </p:spPr>
          </p:pic>
          <p:sp>
            <p:nvSpPr>
              <p:cNvPr id="6" name="Oval 5"/>
              <p:cNvSpPr/>
              <p:nvPr/>
            </p:nvSpPr>
            <p:spPr>
              <a:xfrm>
                <a:off x="6312024" y="836712"/>
                <a:ext cx="2736304" cy="2448272"/>
              </a:xfrm>
              <a:prstGeom prst="ellipse">
                <a:avLst/>
              </a:prstGeom>
              <a:noFill/>
              <a:ln>
                <a:solidFill>
                  <a:srgbClr val="FFC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" name="Rectangle 6"/>
              <p:cNvSpPr/>
              <p:nvPr/>
            </p:nvSpPr>
            <p:spPr>
              <a:xfrm rot="1857271">
                <a:off x="9422133" y="2901443"/>
                <a:ext cx="720570" cy="135895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9" name="TextBox 8"/>
              <p:cNvSpPr txBox="1"/>
              <p:nvPr/>
            </p:nvSpPr>
            <p:spPr>
              <a:xfrm rot="1807167">
                <a:off x="8520930" y="2194992"/>
                <a:ext cx="1128835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400" b="1" dirty="0">
                    <a:solidFill>
                      <a:schemeClr val="tx1">
                        <a:lumMod val="50000"/>
                      </a:schemeClr>
                    </a:solidFill>
                  </a:rPr>
                  <a:t>20.20.20.21</a:t>
                </a:r>
              </a:p>
            </p:txBody>
          </p:sp>
          <p:sp>
            <p:nvSpPr>
              <p:cNvPr id="10" name="TextBox 9"/>
              <p:cNvSpPr txBox="1"/>
              <p:nvPr/>
            </p:nvSpPr>
            <p:spPr>
              <a:xfrm rot="19591377">
                <a:off x="8272389" y="1472311"/>
                <a:ext cx="1029449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400" b="1" dirty="0">
                    <a:solidFill>
                      <a:schemeClr val="tx1">
                        <a:lumMod val="50000"/>
                      </a:schemeClr>
                    </a:solidFill>
                  </a:rPr>
                  <a:t>10.10.10.9</a:t>
                </a:r>
              </a:p>
            </p:txBody>
          </p:sp>
        </p:grpSp>
        <p:sp>
          <p:nvSpPr>
            <p:cNvPr id="12" name="TextBox 11"/>
            <p:cNvSpPr txBox="1"/>
            <p:nvPr/>
          </p:nvSpPr>
          <p:spPr>
            <a:xfrm rot="1807167">
              <a:off x="8934436" y="3013761"/>
              <a:ext cx="1128835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400" b="1" dirty="0">
                  <a:solidFill>
                    <a:schemeClr val="tx1">
                      <a:lumMod val="50000"/>
                    </a:schemeClr>
                  </a:solidFill>
                </a:rPr>
                <a:t>20.20.20.22</a:t>
              </a:r>
            </a:p>
          </p:txBody>
        </p:sp>
      </p:grpSp>
      <p:sp>
        <p:nvSpPr>
          <p:cNvPr id="8" name="Slide Number Placeholder 7"/>
          <p:cNvSpPr>
            <a:spLocks noGrp="1"/>
          </p:cNvSpPr>
          <p:nvPr>
            <p:ph type="sldNum" sz="quarter" idx="4"/>
          </p:nvPr>
        </p:nvSpPr>
        <p:spPr>
          <a:xfrm>
            <a:off x="8904312" y="22838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AU"/>
            </a:defPPr>
            <a:lvl1pPr algn="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tx1">
                    <a:tint val="75000"/>
                  </a:schemeClr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fld id="{E67FF784-6C2A-48BE-B2B9-2310CD1853F0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 panose="020F0502020204030204"/>
              </a:rPr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t>13</a:t>
            </a:fld>
            <a:endParaRPr lang="en-US" dirty="0">
              <a:solidFill>
                <a:prstClr val="black">
                  <a:tint val="75000"/>
                </a:prstClr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279625983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AutoShape 2" descr="Hasil gambar untuk logo elnusa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4" name="Rectangle 3"/>
          <p:cNvSpPr/>
          <p:nvPr/>
        </p:nvSpPr>
        <p:spPr>
          <a:xfrm>
            <a:off x="911424" y="836712"/>
            <a:ext cx="1101722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dirty="0" err="1">
                <a:solidFill>
                  <a:schemeClr val="accent1"/>
                </a:solidFill>
                <a:latin typeface="+mj-lt"/>
              </a:rPr>
              <a:t>Konfigurasi</a:t>
            </a:r>
            <a:r>
              <a:rPr lang="en-US" sz="2400" b="1" dirty="0">
                <a:solidFill>
                  <a:schemeClr val="accent1"/>
                </a:solidFill>
                <a:latin typeface="+mj-lt"/>
              </a:rPr>
              <a:t> BGP Router SP-A</a:t>
            </a:r>
            <a:r>
              <a:rPr lang="en-US" dirty="0">
                <a:solidFill>
                  <a:schemeClr val="accent1"/>
                </a:solidFill>
              </a:rPr>
              <a:t>				</a:t>
            </a:r>
            <a:endParaRPr lang="en-US" sz="2400" dirty="0">
              <a:solidFill>
                <a:schemeClr val="accent1"/>
              </a:solidFill>
              <a:latin typeface="+mj-lt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767408" y="1700808"/>
            <a:ext cx="8688288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>
                <a:solidFill>
                  <a:srgbClr val="FF0000"/>
                </a:solidFill>
              </a:rPr>
              <a:t>Current configuration:</a:t>
            </a:r>
          </a:p>
          <a:p>
            <a:endParaRPr lang="en-US" dirty="0"/>
          </a:p>
          <a:p>
            <a:r>
              <a:rPr lang="en-US" dirty="0"/>
              <a:t>router </a:t>
            </a:r>
            <a:r>
              <a:rPr lang="en-US" dirty="0" err="1"/>
              <a:t>bgp</a:t>
            </a:r>
            <a:r>
              <a:rPr lang="en-US" dirty="0"/>
              <a:t> 100</a:t>
            </a:r>
          </a:p>
          <a:p>
            <a:r>
              <a:rPr lang="en-US" dirty="0"/>
              <a:t> </a:t>
            </a:r>
          </a:p>
          <a:p>
            <a:r>
              <a:rPr lang="en-US" i="1" dirty="0"/>
              <a:t>!--- </a:t>
            </a:r>
            <a:r>
              <a:rPr lang="en-US" i="1" dirty="0" err="1"/>
              <a:t>koneksi</a:t>
            </a:r>
            <a:r>
              <a:rPr lang="en-US" i="1" dirty="0"/>
              <a:t> </a:t>
            </a:r>
            <a:r>
              <a:rPr lang="en-US" i="1" dirty="0" err="1"/>
              <a:t>ke</a:t>
            </a:r>
            <a:r>
              <a:rPr lang="en-US" i="1" dirty="0"/>
              <a:t> Router A</a:t>
            </a:r>
          </a:p>
          <a:p>
            <a:endParaRPr lang="en-US" i="1" dirty="0"/>
          </a:p>
          <a:p>
            <a:r>
              <a:rPr lang="en-US" dirty="0"/>
              <a:t> neighbor 10.10.10.9 remote-as 300</a:t>
            </a:r>
          </a:p>
          <a:p>
            <a:endParaRPr lang="en-US" dirty="0"/>
          </a:p>
          <a:p>
            <a:r>
              <a:rPr lang="en-US" dirty="0"/>
              <a:t>end</a:t>
            </a:r>
          </a:p>
        </p:txBody>
      </p:sp>
      <p:grpSp>
        <p:nvGrpSpPr>
          <p:cNvPr id="11" name="Group 10"/>
          <p:cNvGrpSpPr/>
          <p:nvPr/>
        </p:nvGrpSpPr>
        <p:grpSpPr>
          <a:xfrm>
            <a:off x="6240016" y="1507000"/>
            <a:ext cx="5526967" cy="3249938"/>
            <a:chOff x="6612889" y="611110"/>
            <a:chExt cx="5526967" cy="3249938"/>
          </a:xfrm>
        </p:grpSpPr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6612889" y="836712"/>
              <a:ext cx="5279944" cy="3024336"/>
            </a:xfrm>
            <a:prstGeom prst="rect">
              <a:avLst/>
            </a:prstGeom>
          </p:spPr>
        </p:pic>
        <p:sp>
          <p:nvSpPr>
            <p:cNvPr id="6" name="Oval 5"/>
            <p:cNvSpPr/>
            <p:nvPr/>
          </p:nvSpPr>
          <p:spPr>
            <a:xfrm>
              <a:off x="9403552" y="611110"/>
              <a:ext cx="2736304" cy="1427373"/>
            </a:xfrm>
            <a:prstGeom prst="ellipse">
              <a:avLst/>
            </a:prstGeom>
            <a:noFill/>
            <a:ln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" name="Rectangle 6"/>
            <p:cNvSpPr/>
            <p:nvPr/>
          </p:nvSpPr>
          <p:spPr>
            <a:xfrm rot="1857271">
              <a:off x="9422133" y="2901443"/>
              <a:ext cx="720570" cy="135895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TextBox 8"/>
            <p:cNvSpPr txBox="1"/>
            <p:nvPr/>
          </p:nvSpPr>
          <p:spPr>
            <a:xfrm rot="1807167">
              <a:off x="8520930" y="2194992"/>
              <a:ext cx="1128835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400" b="1" dirty="0">
                  <a:solidFill>
                    <a:schemeClr val="tx1">
                      <a:lumMod val="50000"/>
                    </a:schemeClr>
                  </a:solidFill>
                </a:rPr>
                <a:t>20.20.20.21</a:t>
              </a:r>
            </a:p>
          </p:txBody>
        </p:sp>
        <p:sp>
          <p:nvSpPr>
            <p:cNvPr id="10" name="TextBox 9"/>
            <p:cNvSpPr txBox="1"/>
            <p:nvPr/>
          </p:nvSpPr>
          <p:spPr>
            <a:xfrm rot="19591377">
              <a:off x="8272389" y="1472311"/>
              <a:ext cx="1029449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400" b="1" dirty="0">
                  <a:solidFill>
                    <a:schemeClr val="tx1">
                      <a:lumMod val="50000"/>
                    </a:schemeClr>
                  </a:solidFill>
                </a:rPr>
                <a:t>10.10.10.9</a:t>
              </a:r>
            </a:p>
          </p:txBody>
        </p:sp>
      </p:grpSp>
      <p:sp>
        <p:nvSpPr>
          <p:cNvPr id="12" name="TextBox 11"/>
          <p:cNvSpPr txBox="1"/>
          <p:nvPr/>
        </p:nvSpPr>
        <p:spPr>
          <a:xfrm rot="1807167">
            <a:off x="8604618" y="3930060"/>
            <a:ext cx="112883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b="1" dirty="0">
                <a:solidFill>
                  <a:schemeClr val="tx1">
                    <a:lumMod val="50000"/>
                  </a:schemeClr>
                </a:solidFill>
              </a:rPr>
              <a:t>20.20.20.22</a:t>
            </a:r>
          </a:p>
        </p:txBody>
      </p:sp>
      <p:sp>
        <p:nvSpPr>
          <p:cNvPr id="13" name="Rectangle 12"/>
          <p:cNvSpPr/>
          <p:nvPr/>
        </p:nvSpPr>
        <p:spPr>
          <a:xfrm>
            <a:off x="721257" y="4336608"/>
            <a:ext cx="8688288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 err="1">
                <a:solidFill>
                  <a:srgbClr val="FF0000"/>
                </a:solidFill>
              </a:rPr>
              <a:t>Perintah</a:t>
            </a:r>
            <a:r>
              <a:rPr lang="en-US" b="1" dirty="0">
                <a:solidFill>
                  <a:srgbClr val="FF0000"/>
                </a:solidFill>
              </a:rPr>
              <a:t> </a:t>
            </a:r>
            <a:r>
              <a:rPr lang="en-US" b="1" dirty="0" err="1">
                <a:solidFill>
                  <a:srgbClr val="FF0000"/>
                </a:solidFill>
              </a:rPr>
              <a:t>untuk</a:t>
            </a:r>
            <a:r>
              <a:rPr lang="en-US" b="1" dirty="0">
                <a:solidFill>
                  <a:srgbClr val="FF0000"/>
                </a:solidFill>
              </a:rPr>
              <a:t> </a:t>
            </a:r>
            <a:r>
              <a:rPr lang="en-US" b="1" dirty="0" err="1">
                <a:solidFill>
                  <a:srgbClr val="FF0000"/>
                </a:solidFill>
              </a:rPr>
              <a:t>konfigurasi</a:t>
            </a:r>
            <a:r>
              <a:rPr lang="en-US" b="1" dirty="0">
                <a:solidFill>
                  <a:srgbClr val="FF0000"/>
                </a:solidFill>
              </a:rPr>
              <a:t> BGP </a:t>
            </a:r>
            <a:r>
              <a:rPr lang="en-US" b="1" dirty="0" err="1">
                <a:solidFill>
                  <a:srgbClr val="FF0000"/>
                </a:solidFill>
              </a:rPr>
              <a:t>pada</a:t>
            </a:r>
            <a:r>
              <a:rPr lang="en-US" b="1" dirty="0">
                <a:solidFill>
                  <a:srgbClr val="FF0000"/>
                </a:solidFill>
              </a:rPr>
              <a:t> Router SP-A:</a:t>
            </a:r>
          </a:p>
          <a:p>
            <a:endParaRPr lang="en-US" dirty="0"/>
          </a:p>
          <a:p>
            <a:r>
              <a:rPr lang="en-US" dirty="0"/>
              <a:t>SP-A(</a:t>
            </a:r>
            <a:r>
              <a:rPr lang="en-US" dirty="0" err="1"/>
              <a:t>config</a:t>
            </a:r>
            <a:r>
              <a:rPr lang="en-US" dirty="0"/>
              <a:t>)#router </a:t>
            </a:r>
            <a:r>
              <a:rPr lang="en-US" dirty="0" err="1"/>
              <a:t>bgp</a:t>
            </a:r>
            <a:r>
              <a:rPr lang="en-US" dirty="0"/>
              <a:t> 100</a:t>
            </a:r>
          </a:p>
          <a:p>
            <a:endParaRPr lang="en-US" dirty="0"/>
          </a:p>
          <a:p>
            <a:r>
              <a:rPr lang="en-US" dirty="0"/>
              <a:t>SP-A(</a:t>
            </a:r>
            <a:r>
              <a:rPr lang="en-US" dirty="0" err="1"/>
              <a:t>config</a:t>
            </a:r>
            <a:r>
              <a:rPr lang="en-US" dirty="0"/>
              <a:t>-router)# neighbor 10.10.10.9 remote-as 300</a:t>
            </a: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4"/>
          </p:nvPr>
        </p:nvSpPr>
        <p:spPr>
          <a:xfrm>
            <a:off x="8904312" y="22838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AU"/>
            </a:defPPr>
            <a:lvl1pPr algn="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tx1">
                    <a:tint val="75000"/>
                  </a:schemeClr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fld id="{E67FF784-6C2A-48BE-B2B9-2310CD1853F0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 panose="020F0502020204030204"/>
              </a:rPr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t>14</a:t>
            </a:fld>
            <a:endParaRPr lang="en-US" dirty="0">
              <a:solidFill>
                <a:prstClr val="black">
                  <a:tint val="75000"/>
                </a:prstClr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316649159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AutoShape 2" descr="Hasil gambar untuk logo elnusa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4" name="Rectangle 3"/>
          <p:cNvSpPr/>
          <p:nvPr/>
        </p:nvSpPr>
        <p:spPr>
          <a:xfrm>
            <a:off x="911424" y="836712"/>
            <a:ext cx="1101722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dirty="0" err="1">
                <a:solidFill>
                  <a:schemeClr val="accent1"/>
                </a:solidFill>
                <a:latin typeface="+mj-lt"/>
              </a:rPr>
              <a:t>Konfigurasi</a:t>
            </a:r>
            <a:r>
              <a:rPr lang="en-US" sz="2400" b="1" dirty="0">
                <a:solidFill>
                  <a:schemeClr val="accent1"/>
                </a:solidFill>
                <a:latin typeface="+mj-lt"/>
              </a:rPr>
              <a:t> BGP Router SP-B</a:t>
            </a:r>
            <a:r>
              <a:rPr lang="en-US" dirty="0">
                <a:solidFill>
                  <a:schemeClr val="accent1"/>
                </a:solidFill>
              </a:rPr>
              <a:t>				</a:t>
            </a:r>
            <a:endParaRPr lang="en-US" sz="2400" dirty="0">
              <a:solidFill>
                <a:schemeClr val="accent1"/>
              </a:solidFill>
              <a:latin typeface="+mj-lt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767408" y="1700808"/>
            <a:ext cx="8688288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>
                <a:solidFill>
                  <a:srgbClr val="FF0000"/>
                </a:solidFill>
              </a:rPr>
              <a:t>Current configuration:</a:t>
            </a:r>
          </a:p>
          <a:p>
            <a:endParaRPr lang="en-US" dirty="0"/>
          </a:p>
          <a:p>
            <a:r>
              <a:rPr lang="en-US" dirty="0"/>
              <a:t>router </a:t>
            </a:r>
            <a:r>
              <a:rPr lang="en-US" dirty="0" err="1"/>
              <a:t>bgp</a:t>
            </a:r>
            <a:r>
              <a:rPr lang="en-US" dirty="0"/>
              <a:t> 200</a:t>
            </a:r>
          </a:p>
          <a:p>
            <a:r>
              <a:rPr lang="en-US" dirty="0"/>
              <a:t> </a:t>
            </a:r>
          </a:p>
          <a:p>
            <a:r>
              <a:rPr lang="en-US" i="1" dirty="0"/>
              <a:t>!--- </a:t>
            </a:r>
            <a:r>
              <a:rPr lang="en-US" i="1" dirty="0" err="1"/>
              <a:t>koneksi</a:t>
            </a:r>
            <a:r>
              <a:rPr lang="en-US" i="1" dirty="0"/>
              <a:t> </a:t>
            </a:r>
            <a:r>
              <a:rPr lang="en-US" i="1" dirty="0" err="1"/>
              <a:t>ke</a:t>
            </a:r>
            <a:r>
              <a:rPr lang="en-US" i="1" dirty="0"/>
              <a:t> Router A</a:t>
            </a:r>
          </a:p>
          <a:p>
            <a:endParaRPr lang="en-US" dirty="0"/>
          </a:p>
          <a:p>
            <a:r>
              <a:rPr lang="en-US" dirty="0"/>
              <a:t> neighbor 20.20.20.21 remote-as 300</a:t>
            </a:r>
          </a:p>
          <a:p>
            <a:endParaRPr lang="en-US" i="1" dirty="0"/>
          </a:p>
          <a:p>
            <a:r>
              <a:rPr lang="en-US" dirty="0"/>
              <a:t>end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40016" y="1732602"/>
            <a:ext cx="5279944" cy="3024336"/>
          </a:xfrm>
          <a:prstGeom prst="rect">
            <a:avLst/>
          </a:prstGeom>
        </p:spPr>
      </p:pic>
      <p:sp>
        <p:nvSpPr>
          <p:cNvPr id="6" name="Oval 5"/>
          <p:cNvSpPr/>
          <p:nvPr/>
        </p:nvSpPr>
        <p:spPr>
          <a:xfrm>
            <a:off x="9103930" y="3586767"/>
            <a:ext cx="2736304" cy="1427373"/>
          </a:xfrm>
          <a:prstGeom prst="ellipse">
            <a:avLst/>
          </a:prstGeom>
          <a:noFill/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/>
          <p:cNvSpPr/>
          <p:nvPr/>
        </p:nvSpPr>
        <p:spPr>
          <a:xfrm rot="1857271">
            <a:off x="9009785" y="3799182"/>
            <a:ext cx="720570" cy="13589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/>
          <p:cNvSpPr txBox="1"/>
          <p:nvPr/>
        </p:nvSpPr>
        <p:spPr>
          <a:xfrm rot="1807167">
            <a:off x="8148057" y="3090882"/>
            <a:ext cx="112883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b="1" dirty="0">
                <a:solidFill>
                  <a:schemeClr val="tx1">
                    <a:lumMod val="50000"/>
                  </a:schemeClr>
                </a:solidFill>
              </a:rPr>
              <a:t>20.20.20.21</a:t>
            </a:r>
          </a:p>
        </p:txBody>
      </p:sp>
      <p:sp>
        <p:nvSpPr>
          <p:cNvPr id="10" name="TextBox 9"/>
          <p:cNvSpPr txBox="1"/>
          <p:nvPr/>
        </p:nvSpPr>
        <p:spPr>
          <a:xfrm rot="19591377">
            <a:off x="7899516" y="2368201"/>
            <a:ext cx="102944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b="1" dirty="0">
                <a:solidFill>
                  <a:schemeClr val="tx1">
                    <a:lumMod val="50000"/>
                  </a:schemeClr>
                </a:solidFill>
              </a:rPr>
              <a:t>10.10.10.9</a:t>
            </a:r>
          </a:p>
        </p:txBody>
      </p:sp>
      <p:sp>
        <p:nvSpPr>
          <p:cNvPr id="12" name="TextBox 11"/>
          <p:cNvSpPr txBox="1"/>
          <p:nvPr/>
        </p:nvSpPr>
        <p:spPr>
          <a:xfrm rot="1807167">
            <a:off x="8584142" y="3956827"/>
            <a:ext cx="112883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b="1" dirty="0">
                <a:solidFill>
                  <a:schemeClr val="tx1">
                    <a:lumMod val="50000"/>
                  </a:schemeClr>
                </a:solidFill>
              </a:rPr>
              <a:t>20.20.20.22</a:t>
            </a:r>
          </a:p>
        </p:txBody>
      </p:sp>
      <p:sp>
        <p:nvSpPr>
          <p:cNvPr id="13" name="Rectangle 12"/>
          <p:cNvSpPr/>
          <p:nvPr/>
        </p:nvSpPr>
        <p:spPr>
          <a:xfrm>
            <a:off x="721257" y="4336608"/>
            <a:ext cx="8688288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 err="1">
                <a:solidFill>
                  <a:srgbClr val="FF0000"/>
                </a:solidFill>
              </a:rPr>
              <a:t>Perintah</a:t>
            </a:r>
            <a:r>
              <a:rPr lang="en-US" b="1" dirty="0">
                <a:solidFill>
                  <a:srgbClr val="FF0000"/>
                </a:solidFill>
              </a:rPr>
              <a:t> </a:t>
            </a:r>
            <a:r>
              <a:rPr lang="en-US" b="1" dirty="0" err="1">
                <a:solidFill>
                  <a:srgbClr val="FF0000"/>
                </a:solidFill>
              </a:rPr>
              <a:t>untuk</a:t>
            </a:r>
            <a:r>
              <a:rPr lang="en-US" b="1" dirty="0">
                <a:solidFill>
                  <a:srgbClr val="FF0000"/>
                </a:solidFill>
              </a:rPr>
              <a:t> </a:t>
            </a:r>
            <a:r>
              <a:rPr lang="en-US" b="1" dirty="0" err="1">
                <a:solidFill>
                  <a:srgbClr val="FF0000"/>
                </a:solidFill>
              </a:rPr>
              <a:t>konfigurasi</a:t>
            </a:r>
            <a:r>
              <a:rPr lang="en-US" b="1" dirty="0">
                <a:solidFill>
                  <a:srgbClr val="FF0000"/>
                </a:solidFill>
              </a:rPr>
              <a:t> BGP </a:t>
            </a:r>
            <a:r>
              <a:rPr lang="en-US" b="1" dirty="0" err="1">
                <a:solidFill>
                  <a:srgbClr val="FF0000"/>
                </a:solidFill>
              </a:rPr>
              <a:t>pada</a:t>
            </a:r>
            <a:r>
              <a:rPr lang="en-US" b="1" dirty="0">
                <a:solidFill>
                  <a:srgbClr val="FF0000"/>
                </a:solidFill>
              </a:rPr>
              <a:t> Router SP-B:</a:t>
            </a:r>
          </a:p>
          <a:p>
            <a:endParaRPr lang="en-US" dirty="0"/>
          </a:p>
          <a:p>
            <a:r>
              <a:rPr lang="en-US" dirty="0"/>
              <a:t>SP-B(</a:t>
            </a:r>
            <a:r>
              <a:rPr lang="en-US" dirty="0" err="1"/>
              <a:t>config</a:t>
            </a:r>
            <a:r>
              <a:rPr lang="en-US" dirty="0"/>
              <a:t>)#router </a:t>
            </a:r>
            <a:r>
              <a:rPr lang="en-US" dirty="0" err="1"/>
              <a:t>bgp</a:t>
            </a:r>
            <a:r>
              <a:rPr lang="en-US" dirty="0"/>
              <a:t> 200</a:t>
            </a:r>
          </a:p>
          <a:p>
            <a:endParaRPr lang="en-US" dirty="0"/>
          </a:p>
          <a:p>
            <a:r>
              <a:rPr lang="en-US" dirty="0"/>
              <a:t>SP-B(</a:t>
            </a:r>
            <a:r>
              <a:rPr lang="en-US" dirty="0" err="1"/>
              <a:t>config</a:t>
            </a:r>
            <a:r>
              <a:rPr lang="en-US" dirty="0"/>
              <a:t>-router)# neighbor 20.20.20.21 remote-as 300</a:t>
            </a: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4"/>
          </p:nvPr>
        </p:nvSpPr>
        <p:spPr>
          <a:xfrm>
            <a:off x="8904312" y="22838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AU"/>
            </a:defPPr>
            <a:lvl1pPr algn="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tx1">
                    <a:tint val="75000"/>
                  </a:schemeClr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fld id="{E67FF784-6C2A-48BE-B2B9-2310CD1853F0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 panose="020F0502020204030204"/>
              </a:rPr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t>15</a:t>
            </a:fld>
            <a:endParaRPr lang="en-US" dirty="0">
              <a:solidFill>
                <a:prstClr val="black">
                  <a:tint val="75000"/>
                </a:prstClr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99088344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AutoShape 2" descr="Hasil gambar untuk logo elnusa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4" name="Rectangle 3"/>
          <p:cNvSpPr/>
          <p:nvPr/>
        </p:nvSpPr>
        <p:spPr>
          <a:xfrm>
            <a:off x="911424" y="814333"/>
            <a:ext cx="6480720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400" dirty="0">
                <a:solidFill>
                  <a:schemeClr val="accent1"/>
                </a:solidFill>
              </a:rPr>
              <a:t>II. K</a:t>
            </a:r>
            <a:r>
              <a:rPr lang="id-ID" sz="2400" dirty="0">
                <a:solidFill>
                  <a:schemeClr val="accent1"/>
                </a:solidFill>
              </a:rPr>
              <a:t>onfigurasi </a:t>
            </a:r>
            <a:r>
              <a:rPr lang="id-ID" sz="2400" i="1" dirty="0">
                <a:solidFill>
                  <a:schemeClr val="accent1"/>
                </a:solidFill>
              </a:rPr>
              <a:t>router </a:t>
            </a:r>
            <a:r>
              <a:rPr lang="id-ID" sz="2400" dirty="0">
                <a:solidFill>
                  <a:schemeClr val="accent1"/>
                </a:solidFill>
              </a:rPr>
              <a:t>pada </a:t>
            </a:r>
            <a:r>
              <a:rPr lang="en-US" sz="2400" i="1" dirty="0">
                <a:solidFill>
                  <a:schemeClr val="accent1"/>
                </a:solidFill>
              </a:rPr>
              <a:t>multi-home</a:t>
            </a:r>
            <a:r>
              <a:rPr lang="id-ID" sz="2400" dirty="0">
                <a:solidFill>
                  <a:schemeClr val="accent1"/>
                </a:solidFill>
              </a:rPr>
              <a:t> AS</a:t>
            </a:r>
            <a:endParaRPr lang="en-US" sz="2400" dirty="0">
              <a:solidFill>
                <a:schemeClr val="accent1"/>
              </a:solidFill>
            </a:endParaRPr>
          </a:p>
          <a:p>
            <a:r>
              <a:rPr lang="en-US" dirty="0">
                <a:solidFill>
                  <a:schemeClr val="accent1"/>
                </a:solidFill>
              </a:rPr>
              <a:t>				</a:t>
            </a:r>
            <a:endParaRPr lang="en-US" sz="2400" dirty="0">
              <a:solidFill>
                <a:schemeClr val="accent1"/>
              </a:solidFill>
              <a:latin typeface="+mj-lt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48784" y="2564904"/>
            <a:ext cx="5198061" cy="3312368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7824192" y="4077072"/>
            <a:ext cx="432048" cy="36004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Rectangle 19"/>
          <p:cNvSpPr/>
          <p:nvPr/>
        </p:nvSpPr>
        <p:spPr>
          <a:xfrm>
            <a:off x="9158081" y="4077072"/>
            <a:ext cx="447316" cy="18002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Rectangle 25"/>
          <p:cNvSpPr/>
          <p:nvPr/>
        </p:nvSpPr>
        <p:spPr>
          <a:xfrm>
            <a:off x="11566825" y="5566345"/>
            <a:ext cx="360040" cy="31092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" name="Rectangle 26"/>
          <p:cNvSpPr/>
          <p:nvPr/>
        </p:nvSpPr>
        <p:spPr>
          <a:xfrm>
            <a:off x="767408" y="1948768"/>
            <a:ext cx="7488832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err="1">
                <a:solidFill>
                  <a:srgbClr val="FF0000"/>
                </a:solidFill>
              </a:rPr>
              <a:t>Langkah-langkah</a:t>
            </a:r>
            <a:r>
              <a:rPr lang="en-US" dirty="0">
                <a:solidFill>
                  <a:srgbClr val="FF0000"/>
                </a:solidFill>
              </a:rPr>
              <a:t>:</a:t>
            </a:r>
            <a:r>
              <a:rPr lang="en-US" dirty="0"/>
              <a:t> </a:t>
            </a:r>
          </a:p>
          <a:p>
            <a:pPr marL="342900" indent="-342900">
              <a:buFont typeface="+mj-lt"/>
              <a:buAutoNum type="arabicPeriod"/>
            </a:pPr>
            <a:r>
              <a:rPr lang="en-US" b="1" dirty="0"/>
              <a:t>enable</a:t>
            </a:r>
            <a:r>
              <a:rPr lang="en-US" dirty="0"/>
              <a:t> </a:t>
            </a:r>
          </a:p>
          <a:p>
            <a:pPr marL="342900" indent="-342900">
              <a:buFont typeface="+mj-lt"/>
              <a:buAutoNum type="arabicPeriod"/>
            </a:pPr>
            <a:r>
              <a:rPr lang="en-US" b="1" dirty="0"/>
              <a:t>configure terminal </a:t>
            </a:r>
          </a:p>
          <a:p>
            <a:pPr marL="342900" indent="-342900">
              <a:buFont typeface="+mj-lt"/>
              <a:buAutoNum type="arabicPeriod"/>
            </a:pPr>
            <a:r>
              <a:rPr lang="en-US" b="1" dirty="0"/>
              <a:t>router </a:t>
            </a:r>
            <a:r>
              <a:rPr lang="en-US" b="1" dirty="0" err="1"/>
              <a:t>bgp</a:t>
            </a:r>
            <a:r>
              <a:rPr lang="en-US" b="1" dirty="0"/>
              <a:t> </a:t>
            </a:r>
            <a:r>
              <a:rPr lang="en-US" dirty="0"/>
              <a:t>&lt;</a:t>
            </a:r>
            <a:r>
              <a:rPr lang="en-US" i="1" dirty="0"/>
              <a:t>autonomous-system-number&gt;</a:t>
            </a:r>
            <a:r>
              <a:rPr lang="en-US" dirty="0"/>
              <a:t> </a:t>
            </a:r>
          </a:p>
          <a:p>
            <a:pPr marL="342900" indent="-342900">
              <a:buFont typeface="+mj-lt"/>
              <a:buAutoNum type="arabicPeriod"/>
            </a:pPr>
            <a:r>
              <a:rPr lang="en-US" b="1" dirty="0"/>
              <a:t>network</a:t>
            </a:r>
            <a:r>
              <a:rPr lang="en-US" dirty="0"/>
              <a:t> </a:t>
            </a:r>
            <a:r>
              <a:rPr lang="en-US" i="1" dirty="0"/>
              <a:t>&lt;network-number&gt;</a:t>
            </a:r>
            <a:r>
              <a:rPr lang="en-US" dirty="0"/>
              <a:t> mask</a:t>
            </a:r>
            <a:r>
              <a:rPr lang="en-US" i="1" dirty="0"/>
              <a:t> &lt;network-mask&gt; </a:t>
            </a:r>
          </a:p>
          <a:p>
            <a:pPr marL="342900" indent="-342900">
              <a:buFont typeface="+mj-lt"/>
              <a:buAutoNum type="arabicPeriod"/>
            </a:pPr>
            <a:r>
              <a:rPr lang="en-US" b="1" dirty="0" err="1"/>
              <a:t>bgp</a:t>
            </a:r>
            <a:r>
              <a:rPr lang="en-US" b="1" dirty="0"/>
              <a:t> router-id</a:t>
            </a:r>
            <a:r>
              <a:rPr lang="en-US" dirty="0"/>
              <a:t> &lt;</a:t>
            </a:r>
            <a:r>
              <a:rPr lang="en-US" i="1" dirty="0" err="1"/>
              <a:t>ip</a:t>
            </a:r>
            <a:r>
              <a:rPr lang="en-US" i="1" dirty="0"/>
              <a:t>-address&gt;</a:t>
            </a:r>
            <a:r>
              <a:rPr lang="en-US" dirty="0"/>
              <a:t> </a:t>
            </a:r>
          </a:p>
          <a:p>
            <a:pPr marL="342900" indent="-342900">
              <a:buFont typeface="+mj-lt"/>
              <a:buAutoNum type="arabicPeriod"/>
            </a:pPr>
            <a:r>
              <a:rPr lang="en-US" b="1" dirty="0"/>
              <a:t>end</a:t>
            </a:r>
            <a:r>
              <a:rPr lang="en-US" dirty="0"/>
              <a:t> </a:t>
            </a:r>
          </a:p>
          <a:p>
            <a:pPr marL="342900" indent="-342900">
              <a:buFont typeface="+mj-lt"/>
              <a:buAutoNum type="arabicPeriod"/>
            </a:pPr>
            <a:r>
              <a:rPr lang="en-US" b="1" dirty="0"/>
              <a:t>show </a:t>
            </a:r>
            <a:r>
              <a:rPr lang="en-US" b="1" dirty="0" err="1"/>
              <a:t>ip</a:t>
            </a:r>
            <a:r>
              <a:rPr lang="en-US" b="1" dirty="0"/>
              <a:t> </a:t>
            </a:r>
            <a:r>
              <a:rPr lang="en-US" b="1" dirty="0" err="1"/>
              <a:t>bgp</a:t>
            </a:r>
            <a:r>
              <a:rPr lang="en-US" dirty="0"/>
              <a:t> </a:t>
            </a:r>
            <a:r>
              <a:rPr lang="en-US" i="1" dirty="0"/>
              <a:t>&lt;network&gt; &lt;network-mask&gt; 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4"/>
          </p:nvPr>
        </p:nvSpPr>
        <p:spPr>
          <a:xfrm>
            <a:off x="8904312" y="22838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AU"/>
            </a:defPPr>
            <a:lvl1pPr algn="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tx1">
                    <a:tint val="75000"/>
                  </a:schemeClr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fld id="{E67FF784-6C2A-48BE-B2B9-2310CD1853F0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 panose="020F0502020204030204"/>
              </a:rPr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t>16</a:t>
            </a:fld>
            <a:endParaRPr lang="en-US" dirty="0">
              <a:solidFill>
                <a:prstClr val="black">
                  <a:tint val="75000"/>
                </a:prstClr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248978246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AutoShape 2" descr="Hasil gambar untuk logo elnusa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4" name="Rectangle 3"/>
          <p:cNvSpPr/>
          <p:nvPr/>
        </p:nvSpPr>
        <p:spPr>
          <a:xfrm>
            <a:off x="911424" y="814333"/>
            <a:ext cx="6480720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400" dirty="0">
                <a:solidFill>
                  <a:schemeClr val="accent1"/>
                </a:solidFill>
              </a:rPr>
              <a:t>III. K</a:t>
            </a:r>
            <a:r>
              <a:rPr lang="id-ID" sz="2400" dirty="0">
                <a:solidFill>
                  <a:schemeClr val="accent1"/>
                </a:solidFill>
              </a:rPr>
              <a:t>onfigurasi </a:t>
            </a:r>
            <a:r>
              <a:rPr lang="id-ID" sz="2400" i="1" dirty="0">
                <a:solidFill>
                  <a:schemeClr val="accent1"/>
                </a:solidFill>
              </a:rPr>
              <a:t>router </a:t>
            </a:r>
            <a:r>
              <a:rPr lang="id-ID" sz="2400" dirty="0">
                <a:solidFill>
                  <a:schemeClr val="accent1"/>
                </a:solidFill>
              </a:rPr>
              <a:t>pada </a:t>
            </a:r>
            <a:r>
              <a:rPr lang="en-US" sz="2400" i="1" dirty="0">
                <a:solidFill>
                  <a:schemeClr val="accent1"/>
                </a:solidFill>
              </a:rPr>
              <a:t>core</a:t>
            </a:r>
            <a:r>
              <a:rPr lang="id-ID" sz="2400" dirty="0">
                <a:solidFill>
                  <a:schemeClr val="accent1"/>
                </a:solidFill>
              </a:rPr>
              <a:t> AS</a:t>
            </a:r>
            <a:endParaRPr lang="en-US" sz="2400" dirty="0">
              <a:solidFill>
                <a:schemeClr val="accent1"/>
              </a:solidFill>
            </a:endParaRPr>
          </a:p>
          <a:p>
            <a:r>
              <a:rPr lang="en-US" dirty="0">
                <a:solidFill>
                  <a:schemeClr val="accent1"/>
                </a:solidFill>
              </a:rPr>
              <a:t>				</a:t>
            </a:r>
            <a:endParaRPr lang="en-US" sz="2400" dirty="0">
              <a:solidFill>
                <a:schemeClr val="accent1"/>
              </a:solidFill>
              <a:latin typeface="+mj-lt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78645" y="1556792"/>
            <a:ext cx="7693819" cy="2816596"/>
          </a:xfrm>
          <a:prstGeom prst="rect">
            <a:avLst/>
          </a:prstGeom>
        </p:spPr>
      </p:pic>
      <p:sp>
        <p:nvSpPr>
          <p:cNvPr id="20" name="Rectangle 2"/>
          <p:cNvSpPr txBox="1">
            <a:spLocks noChangeArrowheads="1"/>
          </p:cNvSpPr>
          <p:nvPr/>
        </p:nvSpPr>
        <p:spPr bwMode="auto">
          <a:xfrm>
            <a:off x="623392" y="4665533"/>
            <a:ext cx="10823376" cy="2667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fontAlgn="base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90000"/>
              </a:lnSpc>
              <a:buFont typeface="Wingdings" panose="05000000000000000000" pitchFamily="2" charset="2"/>
              <a:buChar char="Ø"/>
            </a:pPr>
            <a:r>
              <a:rPr lang="en-US" sz="1800" dirty="0" err="1">
                <a:cs typeface="Arial" panose="020B0604020202020204" pitchFamily="34" charset="0"/>
              </a:rPr>
              <a:t>Saat</a:t>
            </a:r>
            <a:r>
              <a:rPr lang="en-US" sz="1800" dirty="0">
                <a:cs typeface="Arial" panose="020B0604020202020204" pitchFamily="34" charset="0"/>
              </a:rPr>
              <a:t> BGP </a:t>
            </a:r>
            <a:r>
              <a:rPr lang="en-US" sz="1800" dirty="0" err="1">
                <a:cs typeface="Arial" panose="020B0604020202020204" pitchFamily="34" charset="0"/>
              </a:rPr>
              <a:t>dijalankan</a:t>
            </a:r>
            <a:r>
              <a:rPr lang="en-US" sz="1800" dirty="0">
                <a:cs typeface="Arial" panose="020B0604020202020204" pitchFamily="34" charset="0"/>
              </a:rPr>
              <a:t> di </a:t>
            </a:r>
            <a:r>
              <a:rPr lang="en-US" sz="1800" dirty="0" err="1">
                <a:cs typeface="Arial" panose="020B0604020202020204" pitchFamily="34" charset="0"/>
              </a:rPr>
              <a:t>dalam</a:t>
            </a:r>
            <a:r>
              <a:rPr lang="en-US" sz="1800" dirty="0">
                <a:cs typeface="Arial" panose="020B0604020202020204" pitchFamily="34" charset="0"/>
              </a:rPr>
              <a:t> AS, </a:t>
            </a:r>
            <a:r>
              <a:rPr lang="en-US" sz="1800" dirty="0" err="1">
                <a:cs typeface="Arial" panose="020B0604020202020204" pitchFamily="34" charset="0"/>
              </a:rPr>
              <a:t>maka</a:t>
            </a:r>
            <a:r>
              <a:rPr lang="en-US" sz="1800" dirty="0">
                <a:cs typeface="Arial" panose="020B0604020202020204" pitchFamily="34" charset="0"/>
              </a:rPr>
              <a:t> </a:t>
            </a:r>
            <a:r>
              <a:rPr lang="en-US" sz="1800" dirty="0" err="1">
                <a:cs typeface="Arial" panose="020B0604020202020204" pitchFamily="34" charset="0"/>
              </a:rPr>
              <a:t>disebut</a:t>
            </a:r>
            <a:r>
              <a:rPr lang="en-US" sz="1800" dirty="0">
                <a:cs typeface="Arial" panose="020B0604020202020204" pitchFamily="34" charset="0"/>
              </a:rPr>
              <a:t> </a:t>
            </a:r>
            <a:r>
              <a:rPr lang="en-US" sz="1800" b="1" dirty="0">
                <a:cs typeface="Arial" panose="020B0604020202020204" pitchFamily="34" charset="0"/>
              </a:rPr>
              <a:t>Internal BGP (IBGP)</a:t>
            </a:r>
            <a:endParaRPr lang="en-US" sz="1800" dirty="0">
              <a:cs typeface="Arial" panose="020B0604020202020204" pitchFamily="34" charset="0"/>
            </a:endParaRPr>
          </a:p>
          <a:p>
            <a:pPr>
              <a:lnSpc>
                <a:spcPct val="90000"/>
              </a:lnSpc>
              <a:buFont typeface="Wingdings" panose="05000000000000000000" pitchFamily="2" charset="2"/>
              <a:buChar char="Ø"/>
            </a:pPr>
            <a:r>
              <a:rPr lang="en-US" sz="1800" dirty="0" err="1">
                <a:cs typeface="Arial" panose="020B0604020202020204" pitchFamily="34" charset="0"/>
              </a:rPr>
              <a:t>Saat</a:t>
            </a:r>
            <a:r>
              <a:rPr lang="en-US" sz="1800" dirty="0">
                <a:cs typeface="Arial" panose="020B0604020202020204" pitchFamily="34" charset="0"/>
              </a:rPr>
              <a:t> BGP </a:t>
            </a:r>
            <a:r>
              <a:rPr lang="en-US" sz="1800" dirty="0" err="1">
                <a:cs typeface="Arial" panose="020B0604020202020204" pitchFamily="34" charset="0"/>
              </a:rPr>
              <a:t>dijalankan</a:t>
            </a:r>
            <a:r>
              <a:rPr lang="en-US" sz="1800" dirty="0">
                <a:cs typeface="Arial" panose="020B0604020202020204" pitchFamily="34" charset="0"/>
              </a:rPr>
              <a:t> di </a:t>
            </a:r>
            <a:r>
              <a:rPr lang="en-US" sz="1800" b="1" dirty="0" err="1">
                <a:cs typeface="Arial" panose="020B0604020202020204" pitchFamily="34" charset="0"/>
              </a:rPr>
              <a:t>antar</a:t>
            </a:r>
            <a:r>
              <a:rPr lang="en-US" sz="1800" dirty="0">
                <a:cs typeface="Arial" panose="020B0604020202020204" pitchFamily="34" charset="0"/>
              </a:rPr>
              <a:t> AS, </a:t>
            </a:r>
            <a:r>
              <a:rPr lang="en-US" sz="1800" dirty="0" err="1">
                <a:cs typeface="Arial" panose="020B0604020202020204" pitchFamily="34" charset="0"/>
              </a:rPr>
              <a:t>maka</a:t>
            </a:r>
            <a:r>
              <a:rPr lang="en-US" sz="1800" dirty="0">
                <a:cs typeface="Arial" panose="020B0604020202020204" pitchFamily="34" charset="0"/>
              </a:rPr>
              <a:t> </a:t>
            </a:r>
            <a:r>
              <a:rPr lang="en-US" sz="1800" dirty="0" err="1">
                <a:cs typeface="Arial" panose="020B0604020202020204" pitchFamily="34" charset="0"/>
              </a:rPr>
              <a:t>disebut</a:t>
            </a:r>
            <a:r>
              <a:rPr lang="en-US" sz="1800" dirty="0">
                <a:cs typeface="Arial" panose="020B0604020202020204" pitchFamily="34" charset="0"/>
              </a:rPr>
              <a:t> </a:t>
            </a:r>
            <a:r>
              <a:rPr lang="en-US" sz="1800" b="1" dirty="0" err="1">
                <a:cs typeface="Arial" panose="020B0604020202020204" pitchFamily="34" charset="0"/>
              </a:rPr>
              <a:t>Eksternal</a:t>
            </a:r>
            <a:r>
              <a:rPr lang="en-US" sz="1800" b="1" dirty="0">
                <a:cs typeface="Arial" panose="020B0604020202020204" pitchFamily="34" charset="0"/>
              </a:rPr>
              <a:t> BGP (EBGP)</a:t>
            </a:r>
            <a:endParaRPr lang="en-US" sz="1800" dirty="0">
              <a:cs typeface="Arial" panose="020B0604020202020204" pitchFamily="34" charset="0"/>
            </a:endParaRPr>
          </a:p>
          <a:p>
            <a:pPr>
              <a:lnSpc>
                <a:spcPct val="90000"/>
              </a:lnSpc>
              <a:buFont typeface="Wingdings" panose="05000000000000000000" pitchFamily="2" charset="2"/>
              <a:buChar char="Ø"/>
            </a:pPr>
            <a:r>
              <a:rPr lang="en-US" sz="1800" dirty="0">
                <a:cs typeface="Arial" panose="020B0604020202020204" pitchFamily="34" charset="0"/>
              </a:rPr>
              <a:t>Router BGP yang me-</a:t>
            </a:r>
            <a:r>
              <a:rPr lang="en-US" sz="1800" i="1" dirty="0">
                <a:cs typeface="Arial" panose="020B0604020202020204" pitchFamily="34" charset="0"/>
              </a:rPr>
              <a:t>route</a:t>
            </a:r>
            <a:r>
              <a:rPr lang="en-US" sz="1800" dirty="0">
                <a:cs typeface="Arial" panose="020B0604020202020204" pitchFamily="34" charset="0"/>
              </a:rPr>
              <a:t>-</a:t>
            </a:r>
            <a:r>
              <a:rPr lang="en-US" sz="1800" dirty="0" err="1">
                <a:cs typeface="Arial" panose="020B0604020202020204" pitchFamily="34" charset="0"/>
              </a:rPr>
              <a:t>kan</a:t>
            </a:r>
            <a:r>
              <a:rPr lang="en-US" sz="1800" dirty="0">
                <a:cs typeface="Arial" panose="020B0604020202020204" pitchFamily="34" charset="0"/>
              </a:rPr>
              <a:t> IBGP traffic, </a:t>
            </a:r>
            <a:r>
              <a:rPr lang="en-US" sz="1800" dirty="0" err="1">
                <a:cs typeface="Arial" panose="020B0604020202020204" pitchFamily="34" charset="0"/>
              </a:rPr>
              <a:t>disebut</a:t>
            </a:r>
            <a:r>
              <a:rPr lang="en-US" sz="1800" dirty="0">
                <a:cs typeface="Arial" panose="020B0604020202020204" pitchFamily="34" charset="0"/>
              </a:rPr>
              <a:t> </a:t>
            </a:r>
            <a:r>
              <a:rPr lang="en-US" sz="1800" b="1" dirty="0">
                <a:cs typeface="Arial" panose="020B0604020202020204" pitchFamily="34" charset="0"/>
              </a:rPr>
              <a:t>transit router. </a:t>
            </a:r>
            <a:endParaRPr lang="en-US" sz="1800" dirty="0">
              <a:cs typeface="Arial" panose="020B0604020202020204" pitchFamily="34" charset="0"/>
            </a:endParaRPr>
          </a:p>
          <a:p>
            <a:pPr>
              <a:lnSpc>
                <a:spcPct val="90000"/>
              </a:lnSpc>
              <a:buFont typeface="Wingdings" panose="05000000000000000000" pitchFamily="2" charset="2"/>
              <a:buChar char="Ø"/>
            </a:pPr>
            <a:r>
              <a:rPr lang="en-US" sz="1800" dirty="0">
                <a:cs typeface="Arial" panose="020B0604020202020204" pitchFamily="34" charset="0"/>
              </a:rPr>
              <a:t>Router-router yang </a:t>
            </a:r>
            <a:r>
              <a:rPr lang="en-US" sz="1800" dirty="0" err="1">
                <a:cs typeface="Arial" panose="020B0604020202020204" pitchFamily="34" charset="0"/>
              </a:rPr>
              <a:t>letaknya</a:t>
            </a:r>
            <a:r>
              <a:rPr lang="en-US" sz="1800" dirty="0">
                <a:cs typeface="Arial" panose="020B0604020202020204" pitchFamily="34" charset="0"/>
              </a:rPr>
              <a:t> di </a:t>
            </a:r>
            <a:r>
              <a:rPr lang="en-US" sz="1800" dirty="0" err="1">
                <a:cs typeface="Arial" panose="020B0604020202020204" pitchFamily="34" charset="0"/>
              </a:rPr>
              <a:t>perbatasan</a:t>
            </a:r>
            <a:r>
              <a:rPr lang="en-US" sz="1800" dirty="0">
                <a:cs typeface="Arial" panose="020B0604020202020204" pitchFamily="34" charset="0"/>
              </a:rPr>
              <a:t> AS </a:t>
            </a:r>
            <a:r>
              <a:rPr lang="en-US" sz="1800" dirty="0" err="1">
                <a:cs typeface="Arial" panose="020B0604020202020204" pitchFamily="34" charset="0"/>
              </a:rPr>
              <a:t>jaringan</a:t>
            </a:r>
            <a:r>
              <a:rPr lang="en-US" sz="1800" dirty="0">
                <a:cs typeface="Arial" panose="020B0604020202020204" pitchFamily="34" charset="0"/>
              </a:rPr>
              <a:t> </a:t>
            </a:r>
            <a:r>
              <a:rPr lang="en-US" sz="1800" dirty="0" err="1">
                <a:cs typeface="Arial" panose="020B0604020202020204" pitchFamily="34" charset="0"/>
              </a:rPr>
              <a:t>dan</a:t>
            </a:r>
            <a:r>
              <a:rPr lang="en-US" sz="1800" dirty="0">
                <a:cs typeface="Arial" panose="020B0604020202020204" pitchFamily="34" charset="0"/>
              </a:rPr>
              <a:t> </a:t>
            </a:r>
            <a:r>
              <a:rPr lang="en-US" sz="1800" dirty="0" err="1">
                <a:cs typeface="Arial" panose="020B0604020202020204" pitchFamily="34" charset="0"/>
              </a:rPr>
              <a:t>menggunkan</a:t>
            </a:r>
            <a:r>
              <a:rPr lang="en-US" sz="1800" dirty="0">
                <a:cs typeface="Arial" panose="020B0604020202020204" pitchFamily="34" charset="0"/>
              </a:rPr>
              <a:t> EBGP </a:t>
            </a:r>
            <a:r>
              <a:rPr lang="en-US" sz="1800" dirty="0" err="1">
                <a:cs typeface="Arial" panose="020B0604020202020204" pitchFamily="34" charset="0"/>
              </a:rPr>
              <a:t>untuk</a:t>
            </a:r>
            <a:r>
              <a:rPr lang="en-US" sz="1800" dirty="0">
                <a:cs typeface="Arial" panose="020B0604020202020204" pitchFamily="34" charset="0"/>
              </a:rPr>
              <a:t> </a:t>
            </a:r>
            <a:r>
              <a:rPr lang="en-US" sz="1800" dirty="0" err="1">
                <a:cs typeface="Arial" panose="020B0604020202020204" pitchFamily="34" charset="0"/>
              </a:rPr>
              <a:t>bertukar</a:t>
            </a:r>
            <a:r>
              <a:rPr lang="en-US" sz="1800" dirty="0">
                <a:cs typeface="Arial" panose="020B0604020202020204" pitchFamily="34" charset="0"/>
              </a:rPr>
              <a:t> </a:t>
            </a:r>
            <a:r>
              <a:rPr lang="en-US" sz="1800" dirty="0" err="1">
                <a:cs typeface="Arial" panose="020B0604020202020204" pitchFamily="34" charset="0"/>
              </a:rPr>
              <a:t>informasi</a:t>
            </a:r>
            <a:r>
              <a:rPr lang="en-US" sz="1800" dirty="0">
                <a:cs typeface="Arial" panose="020B0604020202020204" pitchFamily="34" charset="0"/>
              </a:rPr>
              <a:t>   </a:t>
            </a:r>
            <a:r>
              <a:rPr lang="en-US" sz="1800" dirty="0" err="1">
                <a:cs typeface="Arial" panose="020B0604020202020204" pitchFamily="34" charset="0"/>
              </a:rPr>
              <a:t>disebut</a:t>
            </a:r>
            <a:r>
              <a:rPr lang="en-US" sz="1800" dirty="0">
                <a:cs typeface="Arial" panose="020B0604020202020204" pitchFamily="34" charset="0"/>
              </a:rPr>
              <a:t> </a:t>
            </a:r>
            <a:r>
              <a:rPr lang="en-US" sz="1800" b="1" i="1" dirty="0">
                <a:cs typeface="Arial" panose="020B0604020202020204" pitchFamily="34" charset="0"/>
              </a:rPr>
              <a:t>border router</a:t>
            </a:r>
            <a:r>
              <a:rPr lang="en-US" sz="1800" dirty="0">
                <a:cs typeface="Arial" panose="020B0604020202020204" pitchFamily="34" charset="0"/>
              </a:rPr>
              <a:t> </a:t>
            </a:r>
            <a:r>
              <a:rPr lang="en-US" sz="1800" dirty="0" err="1">
                <a:cs typeface="Arial" panose="020B0604020202020204" pitchFamily="34" charset="0"/>
              </a:rPr>
              <a:t>atau</a:t>
            </a:r>
            <a:r>
              <a:rPr lang="en-US" sz="1800" dirty="0">
                <a:cs typeface="Arial" panose="020B0604020202020204" pitchFamily="34" charset="0"/>
              </a:rPr>
              <a:t> </a:t>
            </a:r>
            <a:r>
              <a:rPr lang="en-US" sz="1800" b="1" i="1" dirty="0">
                <a:cs typeface="Arial" panose="020B0604020202020204" pitchFamily="34" charset="0"/>
              </a:rPr>
              <a:t>edge router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4"/>
          </p:nvPr>
        </p:nvSpPr>
        <p:spPr>
          <a:xfrm>
            <a:off x="8904312" y="22838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AU"/>
            </a:defPPr>
            <a:lvl1pPr algn="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tx1">
                    <a:tint val="75000"/>
                  </a:schemeClr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fld id="{E67FF784-6C2A-48BE-B2B9-2310CD1853F0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 panose="020F0502020204030204"/>
              </a:rPr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t>17</a:t>
            </a:fld>
            <a:endParaRPr lang="en-US" dirty="0">
              <a:solidFill>
                <a:prstClr val="black">
                  <a:tint val="75000"/>
                </a:prstClr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130538051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AutoShape 2" descr="Hasil gambar untuk logo elnusa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7" name="Text Box 8"/>
          <p:cNvSpPr txBox="1">
            <a:spLocks noChangeArrowheads="1"/>
          </p:cNvSpPr>
          <p:nvPr/>
        </p:nvSpPr>
        <p:spPr bwMode="auto">
          <a:xfrm>
            <a:off x="623391" y="2744314"/>
            <a:ext cx="1774863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76200">
                <a:solidFill>
                  <a:schemeClr val="accent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sz="2400" b="1">
                <a:solidFill>
                  <a:schemeClr val="accent2"/>
                </a:solidFill>
              </a:rPr>
              <a:t>EBGP</a:t>
            </a:r>
          </a:p>
        </p:txBody>
      </p:sp>
      <p:pic>
        <p:nvPicPr>
          <p:cNvPr id="8" name="Picture 1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63012" y="1184847"/>
            <a:ext cx="6853434" cy="26919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FF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Oval 16"/>
          <p:cNvSpPr>
            <a:spLocks noChangeArrowheads="1"/>
          </p:cNvSpPr>
          <p:nvPr/>
        </p:nvSpPr>
        <p:spPr bwMode="auto">
          <a:xfrm>
            <a:off x="5785474" y="2059157"/>
            <a:ext cx="2304255" cy="1028057"/>
          </a:xfrm>
          <a:prstGeom prst="ellipse">
            <a:avLst/>
          </a:prstGeom>
          <a:noFill/>
          <a:ln w="25400">
            <a:solidFill>
              <a:schemeClr val="accent2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0" name="Rectangle 18"/>
          <p:cNvSpPr>
            <a:spLocks noGrp="1" noChangeArrowheads="1"/>
          </p:cNvSpPr>
          <p:nvPr>
            <p:ph type="body" idx="1"/>
          </p:nvPr>
        </p:nvSpPr>
        <p:spPr>
          <a:xfrm>
            <a:off x="623392" y="3201514"/>
            <a:ext cx="11043592" cy="3629744"/>
          </a:xfrm>
          <a:noFill/>
          <a:ln/>
        </p:spPr>
        <p:txBody>
          <a:bodyPr>
            <a:normAutofit fontScale="92500" lnSpcReduction="20000"/>
          </a:bodyPr>
          <a:lstStyle/>
          <a:p>
            <a:pPr>
              <a:lnSpc>
                <a:spcPct val="90000"/>
              </a:lnSpc>
              <a:buFontTx/>
              <a:buNone/>
            </a:pPr>
            <a:r>
              <a:rPr lang="en-US" dirty="0">
                <a:latin typeface="Courier New" panose="02070309020205020404" pitchFamily="49" charset="0"/>
                <a:cs typeface="Times New Roman" panose="02020603050405020304" pitchFamily="18" charset="0"/>
              </a:rPr>
              <a:t>RTA(</a:t>
            </a:r>
            <a:r>
              <a:rPr lang="en-US" dirty="0" err="1">
                <a:latin typeface="Courier New" panose="02070309020205020404" pitchFamily="49" charset="0"/>
                <a:cs typeface="Times New Roman" panose="02020603050405020304" pitchFamily="18" charset="0"/>
              </a:rPr>
              <a:t>config</a:t>
            </a:r>
            <a:r>
              <a:rPr lang="en-US" dirty="0">
                <a:latin typeface="Courier New" panose="02070309020205020404" pitchFamily="49" charset="0"/>
                <a:cs typeface="Times New Roman" panose="02020603050405020304" pitchFamily="18" charset="0"/>
              </a:rPr>
              <a:t>)#</a:t>
            </a:r>
            <a:r>
              <a:rPr lang="en-US" b="1" dirty="0">
                <a:latin typeface="Courier New" panose="02070309020205020404" pitchFamily="49" charset="0"/>
                <a:cs typeface="Times New Roman" panose="02020603050405020304" pitchFamily="18" charset="0"/>
              </a:rPr>
              <a:t>router </a:t>
            </a:r>
            <a:r>
              <a:rPr lang="en-US" b="1" dirty="0" err="1">
                <a:latin typeface="Courier New" panose="02070309020205020404" pitchFamily="49" charset="0"/>
                <a:cs typeface="Times New Roman" panose="02020603050405020304" pitchFamily="18" charset="0"/>
              </a:rPr>
              <a:t>bgp</a:t>
            </a:r>
            <a:r>
              <a:rPr lang="en-US" b="1" dirty="0">
                <a:latin typeface="Courier New" panose="02070309020205020404" pitchFamily="49" charset="0"/>
                <a:cs typeface="Times New Roman" panose="02020603050405020304" pitchFamily="18" charset="0"/>
              </a:rPr>
              <a:t> 100</a:t>
            </a:r>
            <a:endParaRPr lang="en-US" dirty="0">
              <a:latin typeface="Courier New" panose="02070309020205020404" pitchFamily="49" charset="0"/>
              <a:cs typeface="Times New Roman" panose="02020603050405020304" pitchFamily="18" charset="0"/>
            </a:endParaRPr>
          </a:p>
          <a:p>
            <a:pPr>
              <a:lnSpc>
                <a:spcPct val="90000"/>
              </a:lnSpc>
              <a:buFontTx/>
              <a:buNone/>
            </a:pPr>
            <a:r>
              <a:rPr lang="en-US" dirty="0">
                <a:latin typeface="Courier New" panose="02070309020205020404" pitchFamily="49" charset="0"/>
                <a:cs typeface="Times New Roman" panose="02020603050405020304" pitchFamily="18" charset="0"/>
              </a:rPr>
              <a:t>RTA(</a:t>
            </a:r>
            <a:r>
              <a:rPr lang="en-US" dirty="0" err="1">
                <a:latin typeface="Courier New" panose="02070309020205020404" pitchFamily="49" charset="0"/>
                <a:cs typeface="Times New Roman" panose="02020603050405020304" pitchFamily="18" charset="0"/>
              </a:rPr>
              <a:t>config</a:t>
            </a:r>
            <a:r>
              <a:rPr lang="en-US" dirty="0">
                <a:latin typeface="Courier New" panose="02070309020205020404" pitchFamily="49" charset="0"/>
                <a:cs typeface="Times New Roman" panose="02020603050405020304" pitchFamily="18" charset="0"/>
              </a:rPr>
              <a:t>-router)#</a:t>
            </a:r>
            <a:r>
              <a:rPr lang="en-US" b="1" dirty="0">
                <a:latin typeface="Courier New" panose="02070309020205020404" pitchFamily="49" charset="0"/>
                <a:cs typeface="Times New Roman" panose="02020603050405020304" pitchFamily="18" charset="0"/>
              </a:rPr>
              <a:t>neighbor 10.1.1.1 remote-as 200</a:t>
            </a:r>
            <a:endParaRPr lang="en-US" dirty="0">
              <a:latin typeface="Courier New" panose="02070309020205020404" pitchFamily="49" charset="0"/>
              <a:cs typeface="Times New Roman" panose="02020603050405020304" pitchFamily="18" charset="0"/>
            </a:endParaRPr>
          </a:p>
          <a:p>
            <a:pPr>
              <a:lnSpc>
                <a:spcPct val="90000"/>
              </a:lnSpc>
              <a:buFontTx/>
              <a:buNone/>
            </a:pPr>
            <a:endParaRPr lang="en-US" dirty="0">
              <a:latin typeface="Courier New" panose="02070309020205020404" pitchFamily="49" charset="0"/>
              <a:cs typeface="Times New Roman" panose="02020603050405020304" pitchFamily="18" charset="0"/>
            </a:endParaRPr>
          </a:p>
          <a:p>
            <a:pPr>
              <a:lnSpc>
                <a:spcPct val="90000"/>
              </a:lnSpc>
              <a:buFontTx/>
              <a:buNone/>
            </a:pPr>
            <a:r>
              <a:rPr lang="en-US" dirty="0">
                <a:latin typeface="Courier New" panose="02070309020205020404" pitchFamily="49" charset="0"/>
                <a:cs typeface="Times New Roman" panose="02020603050405020304" pitchFamily="18" charset="0"/>
              </a:rPr>
              <a:t>RTB(</a:t>
            </a:r>
            <a:r>
              <a:rPr lang="en-US" dirty="0" err="1">
                <a:latin typeface="Courier New" panose="02070309020205020404" pitchFamily="49" charset="0"/>
                <a:cs typeface="Times New Roman" panose="02020603050405020304" pitchFamily="18" charset="0"/>
              </a:rPr>
              <a:t>config</a:t>
            </a:r>
            <a:r>
              <a:rPr lang="en-US" dirty="0">
                <a:latin typeface="Courier New" panose="02070309020205020404" pitchFamily="49" charset="0"/>
                <a:cs typeface="Times New Roman" panose="02020603050405020304" pitchFamily="18" charset="0"/>
              </a:rPr>
              <a:t>)#</a:t>
            </a:r>
            <a:r>
              <a:rPr lang="en-US" b="1" dirty="0">
                <a:latin typeface="Courier New" panose="02070309020205020404" pitchFamily="49" charset="0"/>
                <a:cs typeface="Times New Roman" panose="02020603050405020304" pitchFamily="18" charset="0"/>
              </a:rPr>
              <a:t>router </a:t>
            </a:r>
            <a:r>
              <a:rPr lang="en-US" b="1" dirty="0" err="1">
                <a:latin typeface="Courier New" panose="02070309020205020404" pitchFamily="49" charset="0"/>
                <a:cs typeface="Times New Roman" panose="02020603050405020304" pitchFamily="18" charset="0"/>
              </a:rPr>
              <a:t>bgp</a:t>
            </a:r>
            <a:r>
              <a:rPr lang="en-US" b="1" dirty="0">
                <a:latin typeface="Courier New" panose="02070309020205020404" pitchFamily="49" charset="0"/>
                <a:cs typeface="Times New Roman" panose="02020603050405020304" pitchFamily="18" charset="0"/>
              </a:rPr>
              <a:t> 200</a:t>
            </a:r>
            <a:endParaRPr lang="en-US" dirty="0">
              <a:latin typeface="Courier New" panose="02070309020205020404" pitchFamily="49" charset="0"/>
              <a:cs typeface="Times New Roman" panose="02020603050405020304" pitchFamily="18" charset="0"/>
            </a:endParaRPr>
          </a:p>
          <a:p>
            <a:pPr>
              <a:lnSpc>
                <a:spcPct val="90000"/>
              </a:lnSpc>
              <a:buFontTx/>
              <a:buNone/>
            </a:pPr>
            <a:r>
              <a:rPr lang="en-US" dirty="0">
                <a:latin typeface="Courier New" panose="02070309020205020404" pitchFamily="49" charset="0"/>
                <a:cs typeface="Times New Roman" panose="02020603050405020304" pitchFamily="18" charset="0"/>
              </a:rPr>
              <a:t>RTB(</a:t>
            </a:r>
            <a:r>
              <a:rPr lang="en-US" dirty="0" err="1">
                <a:latin typeface="Courier New" panose="02070309020205020404" pitchFamily="49" charset="0"/>
                <a:cs typeface="Times New Roman" panose="02020603050405020304" pitchFamily="18" charset="0"/>
              </a:rPr>
              <a:t>config</a:t>
            </a:r>
            <a:r>
              <a:rPr lang="en-US" dirty="0">
                <a:latin typeface="Courier New" panose="02070309020205020404" pitchFamily="49" charset="0"/>
                <a:cs typeface="Times New Roman" panose="02020603050405020304" pitchFamily="18" charset="0"/>
              </a:rPr>
              <a:t>-router)#</a:t>
            </a:r>
            <a:r>
              <a:rPr lang="en-US" b="1" dirty="0">
                <a:latin typeface="Courier New" panose="02070309020205020404" pitchFamily="49" charset="0"/>
                <a:cs typeface="Times New Roman" panose="02020603050405020304" pitchFamily="18" charset="0"/>
              </a:rPr>
              <a:t>neighbor 10.1.1.2 remote-as 100</a:t>
            </a:r>
            <a:endParaRPr lang="en-US" dirty="0">
              <a:latin typeface="Courier New" panose="02070309020205020404" pitchFamily="49" charset="0"/>
              <a:cs typeface="Times New Roman" panose="02020603050405020304" pitchFamily="18" charset="0"/>
            </a:endParaRPr>
          </a:p>
          <a:p>
            <a:pPr>
              <a:lnSpc>
                <a:spcPct val="90000"/>
              </a:lnSpc>
            </a:pPr>
            <a:endParaRPr lang="en-US" dirty="0">
              <a:cs typeface="Times New Roman" panose="02020603050405020304" pitchFamily="18" charset="0"/>
            </a:endParaRPr>
          </a:p>
          <a:p>
            <a:pPr>
              <a:lnSpc>
                <a:spcPct val="90000"/>
              </a:lnSpc>
            </a:pPr>
            <a:r>
              <a:rPr lang="en-US" dirty="0">
                <a:cs typeface="Times New Roman" panose="02020603050405020304" pitchFamily="18" charset="0"/>
              </a:rPr>
              <a:t>RTB: Note that the </a:t>
            </a:r>
            <a:r>
              <a:rPr lang="en-US" b="1" dirty="0">
                <a:cs typeface="Times New Roman" panose="02020603050405020304" pitchFamily="18" charset="0"/>
              </a:rPr>
              <a:t>neighbor</a:t>
            </a:r>
            <a:r>
              <a:rPr lang="en-US" dirty="0">
                <a:cs typeface="Times New Roman" panose="02020603050405020304" pitchFamily="18" charset="0"/>
              </a:rPr>
              <a:t> command’s </a:t>
            </a:r>
            <a:r>
              <a:rPr lang="en-US" b="1" dirty="0">
                <a:cs typeface="Times New Roman" panose="02020603050405020304" pitchFamily="18" charset="0"/>
              </a:rPr>
              <a:t>remote-as</a:t>
            </a:r>
            <a:r>
              <a:rPr lang="en-US" dirty="0">
                <a:cs typeface="Times New Roman" panose="02020603050405020304" pitchFamily="18" charset="0"/>
              </a:rPr>
              <a:t> value, 100, is different from the AS number specified by the </a:t>
            </a:r>
            <a:r>
              <a:rPr lang="en-US" b="1" dirty="0">
                <a:cs typeface="Times New Roman" panose="02020603050405020304" pitchFamily="18" charset="0"/>
              </a:rPr>
              <a:t>router </a:t>
            </a:r>
            <a:r>
              <a:rPr lang="en-US" b="1" dirty="0" err="1">
                <a:cs typeface="Times New Roman" panose="02020603050405020304" pitchFamily="18" charset="0"/>
              </a:rPr>
              <a:t>bgp</a:t>
            </a:r>
            <a:r>
              <a:rPr lang="en-US" dirty="0">
                <a:cs typeface="Times New Roman" panose="02020603050405020304" pitchFamily="18" charset="0"/>
              </a:rPr>
              <a:t> command (200). </a:t>
            </a:r>
          </a:p>
          <a:p>
            <a:pPr>
              <a:lnSpc>
                <a:spcPct val="90000"/>
              </a:lnSpc>
            </a:pPr>
            <a:r>
              <a:rPr lang="en-US" dirty="0">
                <a:cs typeface="Times New Roman" panose="02020603050405020304" pitchFamily="18" charset="0"/>
              </a:rPr>
              <a:t>Because the two AS numbers are different, BGP will start an </a:t>
            </a:r>
            <a:r>
              <a:rPr lang="en-US" b="1" dirty="0">
                <a:solidFill>
                  <a:schemeClr val="accent2"/>
                </a:solidFill>
                <a:cs typeface="Times New Roman" panose="02020603050405020304" pitchFamily="18" charset="0"/>
              </a:rPr>
              <a:t>EBGP</a:t>
            </a:r>
            <a:r>
              <a:rPr lang="en-US" dirty="0">
                <a:cs typeface="Times New Roman" panose="02020603050405020304" pitchFamily="18" charset="0"/>
              </a:rPr>
              <a:t> connection with RTA. </a:t>
            </a:r>
          </a:p>
          <a:p>
            <a:pPr>
              <a:lnSpc>
                <a:spcPct val="90000"/>
              </a:lnSpc>
            </a:pPr>
            <a:r>
              <a:rPr lang="en-US" dirty="0">
                <a:cs typeface="Times New Roman" panose="02020603050405020304" pitchFamily="18" charset="0"/>
              </a:rPr>
              <a:t>Communication will occur between autonomous systems.</a:t>
            </a:r>
          </a:p>
        </p:txBody>
      </p:sp>
      <p:sp>
        <p:nvSpPr>
          <p:cNvPr id="11" name="Oval 19"/>
          <p:cNvSpPr>
            <a:spLocks noChangeArrowheads="1"/>
          </p:cNvSpPr>
          <p:nvPr/>
        </p:nvSpPr>
        <p:spPr bwMode="auto">
          <a:xfrm>
            <a:off x="4128591" y="3201514"/>
            <a:ext cx="986035" cy="444458"/>
          </a:xfrm>
          <a:prstGeom prst="ellipse">
            <a:avLst/>
          </a:prstGeom>
          <a:noFill/>
          <a:ln w="38100">
            <a:solidFill>
              <a:schemeClr val="accent2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2" name="Oval 20"/>
          <p:cNvSpPr>
            <a:spLocks noChangeArrowheads="1"/>
          </p:cNvSpPr>
          <p:nvPr/>
        </p:nvSpPr>
        <p:spPr bwMode="auto">
          <a:xfrm>
            <a:off x="7709991" y="3582514"/>
            <a:ext cx="986035" cy="444458"/>
          </a:xfrm>
          <a:prstGeom prst="ellipse">
            <a:avLst/>
          </a:prstGeom>
          <a:noFill/>
          <a:ln w="38100">
            <a:solidFill>
              <a:schemeClr val="accent2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3" name="Oval 21"/>
          <p:cNvSpPr>
            <a:spLocks noChangeArrowheads="1"/>
          </p:cNvSpPr>
          <p:nvPr/>
        </p:nvSpPr>
        <p:spPr bwMode="auto">
          <a:xfrm>
            <a:off x="4128591" y="4192114"/>
            <a:ext cx="986035" cy="444458"/>
          </a:xfrm>
          <a:prstGeom prst="ellipse">
            <a:avLst/>
          </a:prstGeom>
          <a:noFill/>
          <a:ln w="38100">
            <a:solidFill>
              <a:schemeClr val="accent2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4" name="Oval 22"/>
          <p:cNvSpPr>
            <a:spLocks noChangeArrowheads="1"/>
          </p:cNvSpPr>
          <p:nvPr/>
        </p:nvSpPr>
        <p:spPr bwMode="auto">
          <a:xfrm>
            <a:off x="7786191" y="4496914"/>
            <a:ext cx="986035" cy="444458"/>
          </a:xfrm>
          <a:prstGeom prst="ellipse">
            <a:avLst/>
          </a:prstGeom>
          <a:noFill/>
          <a:ln w="38100">
            <a:solidFill>
              <a:schemeClr val="accent2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5" name="Line 23"/>
          <p:cNvSpPr>
            <a:spLocks noChangeShapeType="1"/>
          </p:cNvSpPr>
          <p:nvPr/>
        </p:nvSpPr>
        <p:spPr bwMode="auto">
          <a:xfrm>
            <a:off x="4890592" y="3430114"/>
            <a:ext cx="3648330" cy="296306"/>
          </a:xfrm>
          <a:prstGeom prst="line">
            <a:avLst/>
          </a:prstGeom>
          <a:noFill/>
          <a:ln w="25400">
            <a:solidFill>
              <a:schemeClr val="accent2"/>
            </a:solidFill>
            <a:round/>
            <a:headEnd type="triangl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endParaRPr lang="en-US"/>
          </a:p>
        </p:txBody>
      </p:sp>
      <p:sp>
        <p:nvSpPr>
          <p:cNvPr id="16" name="Line 24"/>
          <p:cNvSpPr>
            <a:spLocks noChangeShapeType="1"/>
          </p:cNvSpPr>
          <p:nvPr/>
        </p:nvSpPr>
        <p:spPr bwMode="auto">
          <a:xfrm>
            <a:off x="4966792" y="4420714"/>
            <a:ext cx="3648330" cy="296306"/>
          </a:xfrm>
          <a:prstGeom prst="line">
            <a:avLst/>
          </a:prstGeom>
          <a:noFill/>
          <a:ln w="25400">
            <a:solidFill>
              <a:schemeClr val="accent2"/>
            </a:solidFill>
            <a:round/>
            <a:headEnd type="triangl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endParaRPr lang="en-US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4"/>
          </p:nvPr>
        </p:nvSpPr>
        <p:spPr>
          <a:xfrm>
            <a:off x="8904312" y="22838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AU"/>
            </a:defPPr>
            <a:lvl1pPr algn="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tx1">
                    <a:tint val="75000"/>
                  </a:schemeClr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fld id="{E67FF784-6C2A-48BE-B2B9-2310CD1853F0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 panose="020F0502020204030204"/>
              </a:rPr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t>18</a:t>
            </a:fld>
            <a:endParaRPr lang="en-US" dirty="0">
              <a:solidFill>
                <a:prstClr val="black">
                  <a:tint val="75000"/>
                </a:prstClr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17496064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15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4000"/>
                            </p:stCondLst>
                            <p:childTnLst>
                              <p:par>
                                <p:cTn id="19" presetID="15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6000"/>
                            </p:stCondLst>
                            <p:childTnLst>
                              <p:par>
                                <p:cTn id="26" presetID="15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8000"/>
                            </p:stCondLst>
                            <p:childTnLst>
                              <p:par>
                                <p:cTn id="33" presetID="15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0000"/>
                            </p:stCondLst>
                            <p:childTnLst>
                              <p:par>
                                <p:cTn id="4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utoUpdateAnimBg="0"/>
      <p:bldP spid="9" grpId="0" animBg="1"/>
      <p:bldP spid="11" grpId="0" animBg="1"/>
      <p:bldP spid="12" grpId="0" animBg="1"/>
      <p:bldP spid="13" grpId="0" animBg="1"/>
      <p:bldP spid="14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AutoShape 2" descr="Hasil gambar untuk logo elnusa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7" name="Text Box 8"/>
          <p:cNvSpPr txBox="1">
            <a:spLocks noChangeArrowheads="1"/>
          </p:cNvSpPr>
          <p:nvPr/>
        </p:nvSpPr>
        <p:spPr bwMode="auto">
          <a:xfrm>
            <a:off x="487761" y="2270048"/>
            <a:ext cx="1595618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76200">
                <a:solidFill>
                  <a:schemeClr val="accent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sz="2400" b="1">
                <a:solidFill>
                  <a:srgbClr val="CC0000"/>
                </a:solidFill>
              </a:rPr>
              <a:t>IBGP</a:t>
            </a:r>
          </a:p>
        </p:txBody>
      </p:sp>
      <p:pic>
        <p:nvPicPr>
          <p:cNvPr id="18" name="Picture 1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01023" y="772508"/>
            <a:ext cx="7180280" cy="3044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FF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9" name="Oval 16"/>
          <p:cNvSpPr>
            <a:spLocks noChangeArrowheads="1"/>
          </p:cNvSpPr>
          <p:nvPr/>
        </p:nvSpPr>
        <p:spPr bwMode="auto">
          <a:xfrm>
            <a:off x="7680176" y="854335"/>
            <a:ext cx="2663307" cy="1415713"/>
          </a:xfrm>
          <a:prstGeom prst="ellipse">
            <a:avLst/>
          </a:prstGeom>
          <a:noFill/>
          <a:ln w="25400">
            <a:solidFill>
              <a:srgbClr val="CC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0" name="Rectangle 18"/>
          <p:cNvSpPr>
            <a:spLocks noGrp="1" noChangeArrowheads="1"/>
          </p:cNvSpPr>
          <p:nvPr>
            <p:ph type="body" idx="1"/>
          </p:nvPr>
        </p:nvSpPr>
        <p:spPr>
          <a:xfrm>
            <a:off x="335360" y="2803448"/>
            <a:ext cx="10460161" cy="3886200"/>
          </a:xfrm>
          <a:noFill/>
          <a:ln/>
        </p:spPr>
        <p:txBody>
          <a:bodyPr/>
          <a:lstStyle/>
          <a:p>
            <a:pPr>
              <a:lnSpc>
                <a:spcPct val="90000"/>
              </a:lnSpc>
              <a:buFontTx/>
              <a:buNone/>
            </a:pPr>
            <a:r>
              <a:rPr lang="en-US" sz="1600" b="1" dirty="0">
                <a:latin typeface="Courier New" panose="02070309020205020404" pitchFamily="49" charset="0"/>
                <a:cs typeface="Times New Roman" panose="02020603050405020304" pitchFamily="18" charset="0"/>
              </a:rPr>
              <a:t>RTB(</a:t>
            </a:r>
            <a:r>
              <a:rPr lang="en-US" sz="1600" b="1" dirty="0" err="1">
                <a:latin typeface="Courier New" panose="02070309020205020404" pitchFamily="49" charset="0"/>
                <a:cs typeface="Times New Roman" panose="02020603050405020304" pitchFamily="18" charset="0"/>
              </a:rPr>
              <a:t>config</a:t>
            </a:r>
            <a:r>
              <a:rPr lang="en-US" sz="1600" b="1" dirty="0">
                <a:latin typeface="Courier New" panose="02070309020205020404" pitchFamily="49" charset="0"/>
                <a:cs typeface="Times New Roman" panose="02020603050405020304" pitchFamily="18" charset="0"/>
              </a:rPr>
              <a:t>)#router </a:t>
            </a:r>
            <a:r>
              <a:rPr lang="en-US" sz="1600" b="1" dirty="0" err="1">
                <a:latin typeface="Courier New" panose="02070309020205020404" pitchFamily="49" charset="0"/>
                <a:cs typeface="Times New Roman" panose="02020603050405020304" pitchFamily="18" charset="0"/>
              </a:rPr>
              <a:t>bgp</a:t>
            </a:r>
            <a:r>
              <a:rPr lang="en-US" sz="1600" b="1" dirty="0">
                <a:latin typeface="Courier New" panose="02070309020205020404" pitchFamily="49" charset="0"/>
                <a:cs typeface="Times New Roman" panose="02020603050405020304" pitchFamily="18" charset="0"/>
              </a:rPr>
              <a:t> 200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en-US" sz="1600" b="1" dirty="0">
                <a:latin typeface="Courier New" panose="02070309020205020404" pitchFamily="49" charset="0"/>
                <a:cs typeface="Times New Roman" panose="02020603050405020304" pitchFamily="18" charset="0"/>
              </a:rPr>
              <a:t>RTB(</a:t>
            </a:r>
            <a:r>
              <a:rPr lang="en-US" sz="1600" b="1" dirty="0" err="1">
                <a:latin typeface="Courier New" panose="02070309020205020404" pitchFamily="49" charset="0"/>
                <a:cs typeface="Times New Roman" panose="02020603050405020304" pitchFamily="18" charset="0"/>
              </a:rPr>
              <a:t>config</a:t>
            </a:r>
            <a:r>
              <a:rPr lang="en-US" sz="1600" b="1" dirty="0">
                <a:latin typeface="Courier New" panose="02070309020205020404" pitchFamily="49" charset="0"/>
                <a:cs typeface="Times New Roman" panose="02020603050405020304" pitchFamily="18" charset="0"/>
              </a:rPr>
              <a:t>-router)#neighbor 172.16.1.2 remote-as 200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en-US" sz="1600" b="1" dirty="0">
                <a:latin typeface="Courier New" panose="02070309020205020404" pitchFamily="49" charset="0"/>
                <a:cs typeface="Times New Roman" panose="02020603050405020304" pitchFamily="18" charset="0"/>
              </a:rPr>
              <a:t>RTB(</a:t>
            </a:r>
            <a:r>
              <a:rPr lang="en-US" sz="1600" b="1" dirty="0" err="1">
                <a:latin typeface="Courier New" panose="02070309020205020404" pitchFamily="49" charset="0"/>
                <a:cs typeface="Times New Roman" panose="02020603050405020304" pitchFamily="18" charset="0"/>
              </a:rPr>
              <a:t>config</a:t>
            </a:r>
            <a:r>
              <a:rPr lang="en-US" sz="1600" b="1" dirty="0">
                <a:latin typeface="Courier New" panose="02070309020205020404" pitchFamily="49" charset="0"/>
                <a:cs typeface="Times New Roman" panose="02020603050405020304" pitchFamily="18" charset="0"/>
              </a:rPr>
              <a:t>-router)#neighbor 172.16.1.2 update-source loopback 0</a:t>
            </a:r>
          </a:p>
          <a:p>
            <a:pPr>
              <a:lnSpc>
                <a:spcPct val="90000"/>
              </a:lnSpc>
              <a:buFontTx/>
              <a:buNone/>
            </a:pPr>
            <a:endParaRPr lang="en-US" sz="1600" b="1" dirty="0">
              <a:latin typeface="Courier New" panose="02070309020205020404" pitchFamily="49" charset="0"/>
              <a:cs typeface="Times New Roman" panose="02020603050405020304" pitchFamily="18" charset="0"/>
            </a:endParaRPr>
          </a:p>
          <a:p>
            <a:pPr>
              <a:lnSpc>
                <a:spcPct val="90000"/>
              </a:lnSpc>
              <a:buFontTx/>
              <a:buNone/>
            </a:pPr>
            <a:r>
              <a:rPr lang="en-US" sz="1600" b="1" dirty="0">
                <a:latin typeface="Courier New" panose="02070309020205020404" pitchFamily="49" charset="0"/>
                <a:cs typeface="Times New Roman" panose="02020603050405020304" pitchFamily="18" charset="0"/>
              </a:rPr>
              <a:t>RTC(</a:t>
            </a:r>
            <a:r>
              <a:rPr lang="en-US" sz="1600" b="1" dirty="0" err="1">
                <a:latin typeface="Courier New" panose="02070309020205020404" pitchFamily="49" charset="0"/>
                <a:cs typeface="Times New Roman" panose="02020603050405020304" pitchFamily="18" charset="0"/>
              </a:rPr>
              <a:t>config</a:t>
            </a:r>
            <a:r>
              <a:rPr lang="en-US" sz="1600" b="1" dirty="0">
                <a:latin typeface="Courier New" panose="02070309020205020404" pitchFamily="49" charset="0"/>
                <a:cs typeface="Times New Roman" panose="02020603050405020304" pitchFamily="18" charset="0"/>
              </a:rPr>
              <a:t>)#router </a:t>
            </a:r>
            <a:r>
              <a:rPr lang="en-US" sz="1600" b="1" dirty="0" err="1">
                <a:latin typeface="Courier New" panose="02070309020205020404" pitchFamily="49" charset="0"/>
                <a:cs typeface="Times New Roman" panose="02020603050405020304" pitchFamily="18" charset="0"/>
              </a:rPr>
              <a:t>bgp</a:t>
            </a:r>
            <a:r>
              <a:rPr lang="en-US" sz="1600" b="1" dirty="0">
                <a:latin typeface="Courier New" panose="02070309020205020404" pitchFamily="49" charset="0"/>
                <a:cs typeface="Times New Roman" panose="02020603050405020304" pitchFamily="18" charset="0"/>
              </a:rPr>
              <a:t> 200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en-US" sz="1600" b="1" dirty="0">
                <a:latin typeface="Courier New" panose="02070309020205020404" pitchFamily="49" charset="0"/>
                <a:cs typeface="Times New Roman" panose="02020603050405020304" pitchFamily="18" charset="0"/>
              </a:rPr>
              <a:t>RTC(</a:t>
            </a:r>
            <a:r>
              <a:rPr lang="en-US" sz="1600" b="1" dirty="0" err="1">
                <a:latin typeface="Courier New" panose="02070309020205020404" pitchFamily="49" charset="0"/>
                <a:cs typeface="Times New Roman" panose="02020603050405020304" pitchFamily="18" charset="0"/>
              </a:rPr>
              <a:t>config</a:t>
            </a:r>
            <a:r>
              <a:rPr lang="en-US" sz="1600" b="1" dirty="0">
                <a:latin typeface="Courier New" panose="02070309020205020404" pitchFamily="49" charset="0"/>
                <a:cs typeface="Times New Roman" panose="02020603050405020304" pitchFamily="18" charset="0"/>
              </a:rPr>
              <a:t>-router)#neighbor 172.16.1.1 remote-as 200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en-US" sz="1600" b="1" dirty="0">
                <a:latin typeface="Courier New" panose="02070309020205020404" pitchFamily="49" charset="0"/>
                <a:cs typeface="Times New Roman" panose="02020603050405020304" pitchFamily="18" charset="0"/>
              </a:rPr>
              <a:t>RTC(</a:t>
            </a:r>
            <a:r>
              <a:rPr lang="en-US" sz="1600" b="1" dirty="0" err="1">
                <a:latin typeface="Courier New" panose="02070309020205020404" pitchFamily="49" charset="0"/>
                <a:cs typeface="Times New Roman" panose="02020603050405020304" pitchFamily="18" charset="0"/>
              </a:rPr>
              <a:t>config</a:t>
            </a:r>
            <a:r>
              <a:rPr lang="en-US" sz="1600" b="1" dirty="0">
                <a:latin typeface="Courier New" panose="02070309020205020404" pitchFamily="49" charset="0"/>
                <a:cs typeface="Times New Roman" panose="02020603050405020304" pitchFamily="18" charset="0"/>
              </a:rPr>
              <a:t>-router)#neighbor 172.16.1.1 update-source loopback 0</a:t>
            </a:r>
          </a:p>
          <a:p>
            <a:pPr>
              <a:lnSpc>
                <a:spcPct val="90000"/>
              </a:lnSpc>
              <a:buFontTx/>
              <a:buNone/>
            </a:pPr>
            <a:endParaRPr lang="en-US" sz="1600" dirty="0">
              <a:cs typeface="Times New Roman" panose="02020603050405020304" pitchFamily="18" charset="0"/>
            </a:endParaRPr>
          </a:p>
          <a:p>
            <a:pPr>
              <a:lnSpc>
                <a:spcPct val="90000"/>
              </a:lnSpc>
            </a:pPr>
            <a:r>
              <a:rPr lang="en-US" sz="1600" dirty="0">
                <a:cs typeface="Times New Roman" panose="02020603050405020304" pitchFamily="18" charset="0"/>
              </a:rPr>
              <a:t>Since the </a:t>
            </a:r>
            <a:r>
              <a:rPr lang="en-US" sz="1600" b="1" dirty="0">
                <a:cs typeface="Times New Roman" panose="02020603050405020304" pitchFamily="18" charset="0"/>
              </a:rPr>
              <a:t>remote-as</a:t>
            </a:r>
            <a:r>
              <a:rPr lang="en-US" sz="1600" dirty="0">
                <a:cs typeface="Times New Roman" panose="02020603050405020304" pitchFamily="18" charset="0"/>
              </a:rPr>
              <a:t> value (200) is the same as RTB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’</a:t>
            </a:r>
            <a:r>
              <a:rPr lang="en-US" sz="1600" dirty="0">
                <a:cs typeface="Times New Roman" panose="02020603050405020304" pitchFamily="18" charset="0"/>
              </a:rPr>
              <a:t>s BGP AS number, BGP recognizes that this connection will occur within AS 200, so it attempts to establish an </a:t>
            </a:r>
            <a:r>
              <a:rPr lang="en-US" sz="1600" dirty="0">
                <a:solidFill>
                  <a:srgbClr val="CC0000"/>
                </a:solidFill>
                <a:cs typeface="Times New Roman" panose="02020603050405020304" pitchFamily="18" charset="0"/>
              </a:rPr>
              <a:t>IBGP</a:t>
            </a:r>
            <a:r>
              <a:rPr lang="en-US" sz="1600" dirty="0">
                <a:cs typeface="Times New Roman" panose="02020603050405020304" pitchFamily="18" charset="0"/>
              </a:rPr>
              <a:t> session. </a:t>
            </a:r>
          </a:p>
          <a:p>
            <a:pPr>
              <a:lnSpc>
                <a:spcPct val="90000"/>
              </a:lnSpc>
            </a:pPr>
            <a:r>
              <a:rPr lang="en-US" sz="1600" dirty="0">
                <a:cs typeface="Times New Roman" panose="02020603050405020304" pitchFamily="18" charset="0"/>
              </a:rPr>
              <a:t>In reality, AS 200 is not a remote AS at all; it is the local AS, since both routers live there. But for simplicity, the keyword </a:t>
            </a:r>
            <a:r>
              <a:rPr lang="en-US" sz="1600" b="1" dirty="0">
                <a:cs typeface="Times New Roman" panose="02020603050405020304" pitchFamily="18" charset="0"/>
              </a:rPr>
              <a:t>remote-as</a:t>
            </a:r>
            <a:r>
              <a:rPr lang="en-US" sz="1600" dirty="0">
                <a:cs typeface="Times New Roman" panose="02020603050405020304" pitchFamily="18" charset="0"/>
              </a:rPr>
              <a:t> is used when configuring both EBGP and IBGP sessions.</a:t>
            </a:r>
            <a:endParaRPr lang="en-US" sz="1600" dirty="0"/>
          </a:p>
        </p:txBody>
      </p:sp>
      <p:sp>
        <p:nvSpPr>
          <p:cNvPr id="21" name="Oval 19"/>
          <p:cNvSpPr>
            <a:spLocks noChangeArrowheads="1"/>
          </p:cNvSpPr>
          <p:nvPr/>
        </p:nvSpPr>
        <p:spPr bwMode="auto">
          <a:xfrm>
            <a:off x="3156514" y="3222548"/>
            <a:ext cx="886454" cy="381000"/>
          </a:xfrm>
          <a:prstGeom prst="ellipse">
            <a:avLst/>
          </a:prstGeom>
          <a:noFill/>
          <a:ln w="25400">
            <a:solidFill>
              <a:srgbClr val="CC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2" name="Oval 20"/>
          <p:cNvSpPr>
            <a:spLocks noChangeArrowheads="1"/>
          </p:cNvSpPr>
          <p:nvPr/>
        </p:nvSpPr>
        <p:spPr bwMode="auto">
          <a:xfrm>
            <a:off x="6356914" y="3527348"/>
            <a:ext cx="886454" cy="381000"/>
          </a:xfrm>
          <a:prstGeom prst="ellipse">
            <a:avLst/>
          </a:prstGeom>
          <a:noFill/>
          <a:ln w="25400">
            <a:solidFill>
              <a:srgbClr val="CC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3" name="Oval 21"/>
          <p:cNvSpPr>
            <a:spLocks noChangeArrowheads="1"/>
          </p:cNvSpPr>
          <p:nvPr/>
        </p:nvSpPr>
        <p:spPr bwMode="auto">
          <a:xfrm>
            <a:off x="3156514" y="4343266"/>
            <a:ext cx="886454" cy="381000"/>
          </a:xfrm>
          <a:prstGeom prst="ellipse">
            <a:avLst/>
          </a:prstGeom>
          <a:noFill/>
          <a:ln w="25400">
            <a:solidFill>
              <a:srgbClr val="CC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4" name="Oval 22"/>
          <p:cNvSpPr>
            <a:spLocks noChangeArrowheads="1"/>
          </p:cNvSpPr>
          <p:nvPr/>
        </p:nvSpPr>
        <p:spPr bwMode="auto">
          <a:xfrm>
            <a:off x="6171827" y="4595824"/>
            <a:ext cx="886454" cy="381000"/>
          </a:xfrm>
          <a:prstGeom prst="ellipse">
            <a:avLst/>
          </a:prstGeom>
          <a:noFill/>
          <a:ln w="25400">
            <a:solidFill>
              <a:srgbClr val="CC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5" name="Line 23"/>
          <p:cNvSpPr>
            <a:spLocks noChangeShapeType="1"/>
          </p:cNvSpPr>
          <p:nvPr/>
        </p:nvSpPr>
        <p:spPr bwMode="auto">
          <a:xfrm>
            <a:off x="3918514" y="3527348"/>
            <a:ext cx="2438400" cy="111125"/>
          </a:xfrm>
          <a:prstGeom prst="line">
            <a:avLst/>
          </a:prstGeom>
          <a:noFill/>
          <a:ln w="25400">
            <a:solidFill>
              <a:srgbClr val="CC0000"/>
            </a:solidFill>
            <a:round/>
            <a:headEnd type="triangl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endParaRPr lang="en-US"/>
          </a:p>
        </p:txBody>
      </p:sp>
      <p:sp>
        <p:nvSpPr>
          <p:cNvPr id="26" name="Line 24"/>
          <p:cNvSpPr>
            <a:spLocks noChangeShapeType="1"/>
          </p:cNvSpPr>
          <p:nvPr/>
        </p:nvSpPr>
        <p:spPr bwMode="auto">
          <a:xfrm>
            <a:off x="3918514" y="4484699"/>
            <a:ext cx="2748008" cy="152400"/>
          </a:xfrm>
          <a:prstGeom prst="line">
            <a:avLst/>
          </a:prstGeom>
          <a:noFill/>
          <a:ln w="25400">
            <a:solidFill>
              <a:srgbClr val="CC0000"/>
            </a:solidFill>
            <a:round/>
            <a:headEnd type="triangl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endParaRPr lang="en-US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4"/>
          </p:nvPr>
        </p:nvSpPr>
        <p:spPr>
          <a:xfrm>
            <a:off x="8904312" y="22838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AU"/>
            </a:defPPr>
            <a:lvl1pPr algn="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tx1">
                    <a:tint val="75000"/>
                  </a:schemeClr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fld id="{E67FF784-6C2A-48BE-B2B9-2310CD1853F0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 panose="020F0502020204030204"/>
              </a:rPr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t>19</a:t>
            </a:fld>
            <a:endParaRPr lang="en-US" dirty="0">
              <a:solidFill>
                <a:prstClr val="black">
                  <a:tint val="75000"/>
                </a:prstClr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4927178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500"/>
                            </p:stCondLst>
                            <p:childTnLst>
                              <p:par>
                                <p:cTn id="8" presetID="15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500"/>
                            </p:stCondLst>
                            <p:childTnLst>
                              <p:par>
                                <p:cTn id="15" presetID="15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4500"/>
                            </p:stCondLst>
                            <p:childTnLst>
                              <p:par>
                                <p:cTn id="22" presetID="15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500"/>
                            </p:stCondLst>
                            <p:childTnLst>
                              <p:par>
                                <p:cTn id="29" presetID="15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8500"/>
                            </p:stCondLst>
                            <p:childTnLst>
                              <p:par>
                                <p:cTn id="36" presetID="15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utoUpdateAnimBg="0"/>
      <p:bldP spid="19" grpId="0" animBg="1"/>
      <p:bldP spid="21" grpId="0" animBg="1"/>
      <p:bldP spid="22" grpId="0" animBg="1"/>
      <p:bldP spid="23" grpId="0" animBg="1"/>
      <p:bldP spid="24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AutoShape 2" descr="Hasil gambar untuk logo elnusa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Rectangle 1"/>
          <p:cNvSpPr/>
          <p:nvPr/>
        </p:nvSpPr>
        <p:spPr>
          <a:xfrm>
            <a:off x="983432" y="1978729"/>
            <a:ext cx="9937104" cy="372864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r>
              <a:rPr lang="en-US" sz="2000" dirty="0"/>
              <a:t>Autonomous System (AS) </a:t>
            </a:r>
            <a:r>
              <a:rPr lang="en-US" sz="2000" dirty="0" err="1"/>
              <a:t>adalah</a:t>
            </a:r>
            <a:r>
              <a:rPr lang="en-US" sz="2000" dirty="0"/>
              <a:t> </a:t>
            </a:r>
            <a:r>
              <a:rPr lang="en-US" sz="2000" dirty="0" err="1"/>
              <a:t>kumpulan</a:t>
            </a:r>
            <a:r>
              <a:rPr lang="en-US" sz="2000" dirty="0"/>
              <a:t> </a:t>
            </a:r>
            <a:r>
              <a:rPr lang="en-US" sz="2000" dirty="0" err="1"/>
              <a:t>dari</a:t>
            </a:r>
            <a:r>
              <a:rPr lang="en-US" sz="2000" dirty="0"/>
              <a:t> </a:t>
            </a:r>
            <a:r>
              <a:rPr lang="en-US" sz="2000" dirty="0" err="1"/>
              <a:t>jaringan</a:t>
            </a:r>
            <a:r>
              <a:rPr lang="en-US" sz="2000" dirty="0"/>
              <a:t> </a:t>
            </a:r>
            <a:r>
              <a:rPr lang="en-US" sz="2000" dirty="0" err="1"/>
              <a:t>dalam</a:t>
            </a:r>
            <a:r>
              <a:rPr lang="en-US" sz="2000" dirty="0"/>
              <a:t> </a:t>
            </a:r>
            <a:r>
              <a:rPr lang="en-US" sz="2000" dirty="0" err="1"/>
              <a:t>satu</a:t>
            </a:r>
            <a:r>
              <a:rPr lang="en-US" sz="2000" dirty="0"/>
              <a:t> </a:t>
            </a:r>
            <a:r>
              <a:rPr lang="en-US" sz="2000" dirty="0" err="1"/>
              <a:t>administrasi</a:t>
            </a:r>
            <a:r>
              <a:rPr lang="en-US" sz="2000" dirty="0"/>
              <a:t>/</a:t>
            </a:r>
            <a:r>
              <a:rPr lang="en-US" sz="2000" dirty="0" err="1"/>
              <a:t>kebijakan</a:t>
            </a:r>
            <a:r>
              <a:rPr lang="en-US" sz="2000" dirty="0"/>
              <a:t> yang </a:t>
            </a:r>
            <a:r>
              <a:rPr lang="en-US" sz="2000" dirty="0" err="1"/>
              <a:t>sama</a:t>
            </a:r>
            <a:r>
              <a:rPr lang="en-US" sz="2000" dirty="0"/>
              <a:t>.</a:t>
            </a:r>
          </a:p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r>
              <a:rPr lang="en-US" sz="2000" dirty="0"/>
              <a:t>AS </a:t>
            </a:r>
            <a:r>
              <a:rPr lang="en-US" sz="2000" dirty="0" err="1"/>
              <a:t>memiliki</a:t>
            </a:r>
            <a:r>
              <a:rPr lang="en-US" sz="2000" dirty="0"/>
              <a:t> identifier </a:t>
            </a:r>
            <a:r>
              <a:rPr lang="en-US" sz="2000" dirty="0" err="1"/>
              <a:t>untuk</a:t>
            </a:r>
            <a:r>
              <a:rPr lang="en-US" sz="2000" dirty="0"/>
              <a:t> </a:t>
            </a:r>
            <a:r>
              <a:rPr lang="en-US" sz="2000" dirty="0" err="1"/>
              <a:t>dapat</a:t>
            </a:r>
            <a:r>
              <a:rPr lang="en-US" sz="2000" dirty="0"/>
              <a:t> </a:t>
            </a:r>
            <a:r>
              <a:rPr lang="en-US" sz="2000" dirty="0" err="1"/>
              <a:t>bertukar</a:t>
            </a:r>
            <a:r>
              <a:rPr lang="en-US" sz="2000" dirty="0"/>
              <a:t> </a:t>
            </a:r>
            <a:r>
              <a:rPr lang="en-US" sz="2000" dirty="0" err="1"/>
              <a:t>informasi</a:t>
            </a:r>
            <a:r>
              <a:rPr lang="en-US" sz="2000" dirty="0"/>
              <a:t> </a:t>
            </a:r>
            <a:r>
              <a:rPr lang="en-US" sz="2000" dirty="0" err="1"/>
              <a:t>dengan</a:t>
            </a:r>
            <a:r>
              <a:rPr lang="en-US" sz="2000" dirty="0"/>
              <a:t> AS yang lain </a:t>
            </a:r>
            <a:r>
              <a:rPr lang="en-US" sz="2000" dirty="0" err="1"/>
              <a:t>berupa</a:t>
            </a:r>
            <a:r>
              <a:rPr lang="en-US" sz="2000" dirty="0"/>
              <a:t> </a:t>
            </a:r>
            <a:r>
              <a:rPr lang="en-US" sz="2000" dirty="0" err="1"/>
              <a:t>nomor</a:t>
            </a:r>
            <a:r>
              <a:rPr lang="en-US" sz="2000" dirty="0"/>
              <a:t> yang </a:t>
            </a:r>
            <a:r>
              <a:rPr lang="en-US" sz="2000" dirty="0" err="1"/>
              <a:t>disebut</a:t>
            </a:r>
            <a:r>
              <a:rPr lang="en-US" sz="2000" dirty="0"/>
              <a:t> </a:t>
            </a:r>
            <a:r>
              <a:rPr lang="en-US" sz="2000" i="1" dirty="0"/>
              <a:t>Autonomous System Number </a:t>
            </a:r>
            <a:r>
              <a:rPr lang="en-US" sz="2000" dirty="0"/>
              <a:t>(ASN). </a:t>
            </a:r>
          </a:p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r>
              <a:rPr lang="en-US" sz="2000" dirty="0"/>
              <a:t>ASN </a:t>
            </a:r>
            <a:r>
              <a:rPr lang="en-US" sz="2000" dirty="0" err="1"/>
              <a:t>mulai</a:t>
            </a:r>
            <a:r>
              <a:rPr lang="en-US" sz="2000" dirty="0"/>
              <a:t> </a:t>
            </a:r>
            <a:r>
              <a:rPr lang="en-US" sz="2000" dirty="0" err="1"/>
              <a:t>dari</a:t>
            </a:r>
            <a:r>
              <a:rPr lang="en-US" sz="2000" dirty="0"/>
              <a:t> 1 </a:t>
            </a:r>
            <a:r>
              <a:rPr lang="en-US" sz="2000" dirty="0" err="1"/>
              <a:t>sampai</a:t>
            </a:r>
            <a:r>
              <a:rPr lang="en-US" sz="2000" dirty="0"/>
              <a:t> 65,535. </a:t>
            </a:r>
          </a:p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r>
              <a:rPr lang="en-US" sz="2000" dirty="0"/>
              <a:t>ASN 64,512 </a:t>
            </a:r>
            <a:r>
              <a:rPr lang="en-US" sz="2000" dirty="0" err="1"/>
              <a:t>sampai</a:t>
            </a:r>
            <a:r>
              <a:rPr lang="en-US" sz="2000" dirty="0"/>
              <a:t> 65,535 </a:t>
            </a:r>
            <a:r>
              <a:rPr lang="en-US" sz="2000" dirty="0" err="1"/>
              <a:t>dipakai</a:t>
            </a:r>
            <a:r>
              <a:rPr lang="en-US" sz="2000" dirty="0"/>
              <a:t> </a:t>
            </a:r>
            <a:r>
              <a:rPr lang="en-US" sz="2000" dirty="0" err="1"/>
              <a:t>untuk</a:t>
            </a:r>
            <a:r>
              <a:rPr lang="en-US" sz="2000" dirty="0"/>
              <a:t> </a:t>
            </a:r>
            <a:r>
              <a:rPr lang="en-US" sz="2000" dirty="0" err="1"/>
              <a:t>keperluan</a:t>
            </a:r>
            <a:r>
              <a:rPr lang="en-US" sz="2000" dirty="0"/>
              <a:t> private. </a:t>
            </a:r>
          </a:p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r>
              <a:rPr lang="en-US" sz="2000" dirty="0"/>
              <a:t>Border Gateway Protocol (BGP) </a:t>
            </a:r>
            <a:r>
              <a:rPr lang="en-US" sz="2000" dirty="0" err="1"/>
              <a:t>adalah</a:t>
            </a:r>
            <a:r>
              <a:rPr lang="en-US" sz="2000" dirty="0"/>
              <a:t> </a:t>
            </a:r>
            <a:r>
              <a:rPr lang="en-US" sz="2000" dirty="0" err="1"/>
              <a:t>salah</a:t>
            </a:r>
            <a:r>
              <a:rPr lang="en-US" sz="2000" dirty="0"/>
              <a:t> </a:t>
            </a:r>
            <a:r>
              <a:rPr lang="en-US" sz="2000" dirty="0" err="1"/>
              <a:t>satu</a:t>
            </a:r>
            <a:r>
              <a:rPr lang="en-US" sz="2000" dirty="0"/>
              <a:t> </a:t>
            </a:r>
            <a:r>
              <a:rPr lang="en-US" sz="2000" dirty="0" err="1"/>
              <a:t>jenis</a:t>
            </a:r>
            <a:r>
              <a:rPr lang="en-US" sz="2000" dirty="0"/>
              <a:t> routing protocol yang </a:t>
            </a:r>
            <a:r>
              <a:rPr lang="en-US" sz="2000" dirty="0" err="1"/>
              <a:t>berfungsi</a:t>
            </a:r>
            <a:r>
              <a:rPr lang="en-US" sz="2000" dirty="0"/>
              <a:t> </a:t>
            </a:r>
            <a:r>
              <a:rPr lang="en-US" sz="2000" dirty="0" err="1"/>
              <a:t>untuk</a:t>
            </a:r>
            <a:r>
              <a:rPr lang="en-US" sz="2000" dirty="0"/>
              <a:t> </a:t>
            </a:r>
            <a:r>
              <a:rPr lang="en-US" sz="2000" dirty="0" err="1"/>
              <a:t>mempertukarkan</a:t>
            </a:r>
            <a:r>
              <a:rPr lang="en-US" sz="2000" dirty="0"/>
              <a:t> </a:t>
            </a:r>
            <a:r>
              <a:rPr lang="en-US" sz="2000" dirty="0" err="1"/>
              <a:t>informasi</a:t>
            </a:r>
            <a:r>
              <a:rPr lang="en-US" sz="2000" dirty="0"/>
              <a:t> </a:t>
            </a:r>
            <a:r>
              <a:rPr lang="en-US" sz="2000" dirty="0" err="1"/>
              <a:t>antar</a:t>
            </a:r>
            <a:r>
              <a:rPr lang="en-US" sz="2000" dirty="0"/>
              <a:t> Autonomous System (AS). 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983432" y="1298377"/>
            <a:ext cx="1087320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/>
              <a:t>Kesimpulan </a:t>
            </a:r>
            <a:r>
              <a:rPr lang="en-US" sz="3600" dirty="0" err="1"/>
              <a:t>Pertemuan</a:t>
            </a:r>
            <a:r>
              <a:rPr lang="en-US" sz="3600" dirty="0"/>
              <a:t> 10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"/>
          </p:nvPr>
        </p:nvSpPr>
        <p:spPr>
          <a:xfrm>
            <a:off x="8904312" y="22838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AU"/>
            </a:defPPr>
            <a:lvl1pPr algn="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tx1">
                    <a:tint val="75000"/>
                  </a:schemeClr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fld id="{E67FF784-6C2A-48BE-B2B9-2310CD1853F0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 panose="020F0502020204030204"/>
              </a:rPr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t>20</a:t>
            </a:fld>
            <a:endParaRPr lang="en-US" dirty="0">
              <a:solidFill>
                <a:prstClr val="black">
                  <a:tint val="75000"/>
                </a:prstClr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415289875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AutoShape 2" descr="Hasil gambar untuk logo elnusa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Rectangle 1"/>
          <p:cNvSpPr/>
          <p:nvPr/>
        </p:nvSpPr>
        <p:spPr>
          <a:xfrm>
            <a:off x="983432" y="1987116"/>
            <a:ext cx="972108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+mj-lt"/>
              <a:buAutoNum type="arabicPeriod" startAt="6"/>
            </a:pPr>
            <a:r>
              <a:rPr lang="en-US" sz="2400" dirty="0" err="1">
                <a:cs typeface="Arial" panose="020B0604020202020204" pitchFamily="34" charset="0"/>
              </a:rPr>
              <a:t>Jika</a:t>
            </a:r>
            <a:r>
              <a:rPr lang="en-US" sz="2400" dirty="0">
                <a:cs typeface="Arial" panose="020B0604020202020204" pitchFamily="34" charset="0"/>
              </a:rPr>
              <a:t> </a:t>
            </a:r>
            <a:r>
              <a:rPr lang="en-US" sz="2400" dirty="0" err="1">
                <a:cs typeface="Arial" panose="020B0604020202020204" pitchFamily="34" charset="0"/>
              </a:rPr>
              <a:t>sebuah</a:t>
            </a:r>
            <a:r>
              <a:rPr lang="en-US" sz="2400" dirty="0">
                <a:cs typeface="Arial" panose="020B0604020202020204" pitchFamily="34" charset="0"/>
              </a:rPr>
              <a:t> AS </a:t>
            </a:r>
            <a:r>
              <a:rPr lang="en-US" sz="2400" dirty="0" err="1">
                <a:cs typeface="Arial" panose="020B0604020202020204" pitchFamily="34" charset="0"/>
              </a:rPr>
              <a:t>hanya</a:t>
            </a:r>
            <a:r>
              <a:rPr lang="en-US" sz="2400" dirty="0">
                <a:cs typeface="Arial" panose="020B0604020202020204" pitchFamily="34" charset="0"/>
              </a:rPr>
              <a:t> </a:t>
            </a:r>
            <a:r>
              <a:rPr lang="en-US" sz="2400" dirty="0" err="1">
                <a:cs typeface="Arial" panose="020B0604020202020204" pitchFamily="34" charset="0"/>
              </a:rPr>
              <a:t>memiliki</a:t>
            </a:r>
            <a:r>
              <a:rPr lang="en-US" sz="2400" dirty="0">
                <a:cs typeface="Arial" panose="020B0604020202020204" pitchFamily="34" charset="0"/>
              </a:rPr>
              <a:t> </a:t>
            </a:r>
            <a:r>
              <a:rPr lang="en-US" sz="2400" dirty="0" err="1">
                <a:cs typeface="Arial" panose="020B0604020202020204" pitchFamily="34" charset="0"/>
              </a:rPr>
              <a:t>satu</a:t>
            </a:r>
            <a:r>
              <a:rPr lang="en-US" sz="2400" dirty="0">
                <a:cs typeface="Arial" panose="020B0604020202020204" pitchFamily="34" charset="0"/>
              </a:rPr>
              <a:t> </a:t>
            </a:r>
            <a:r>
              <a:rPr lang="en-US" sz="2400" dirty="0" err="1">
                <a:cs typeface="Arial" panose="020B0604020202020204" pitchFamily="34" charset="0"/>
              </a:rPr>
              <a:t>gerbang</a:t>
            </a:r>
            <a:r>
              <a:rPr lang="en-US" sz="2400" dirty="0">
                <a:cs typeface="Arial" panose="020B0604020202020204" pitchFamily="34" charset="0"/>
              </a:rPr>
              <a:t> </a:t>
            </a:r>
            <a:r>
              <a:rPr lang="en-US" sz="2400" dirty="0" err="1">
                <a:cs typeface="Arial" panose="020B0604020202020204" pitchFamily="34" charset="0"/>
              </a:rPr>
              <a:t>keluar</a:t>
            </a:r>
            <a:r>
              <a:rPr lang="en-US" sz="2400" dirty="0">
                <a:cs typeface="Arial" panose="020B0604020202020204" pitchFamily="34" charset="0"/>
              </a:rPr>
              <a:t> </a:t>
            </a:r>
            <a:r>
              <a:rPr lang="en-US" sz="2400" dirty="0" err="1">
                <a:cs typeface="Arial" panose="020B0604020202020204" pitchFamily="34" charset="0"/>
              </a:rPr>
              <a:t>jaringan</a:t>
            </a:r>
            <a:r>
              <a:rPr lang="en-US" sz="2400" dirty="0">
                <a:cs typeface="Arial" panose="020B0604020202020204" pitchFamily="34" charset="0"/>
              </a:rPr>
              <a:t>, </a:t>
            </a:r>
            <a:r>
              <a:rPr lang="en-US" sz="2400" dirty="0" err="1">
                <a:cs typeface="Arial" panose="020B0604020202020204" pitchFamily="34" charset="0"/>
              </a:rPr>
              <a:t>disebut</a:t>
            </a:r>
            <a:r>
              <a:rPr lang="en-US" sz="2400" dirty="0">
                <a:cs typeface="Arial" panose="020B0604020202020204" pitchFamily="34" charset="0"/>
              </a:rPr>
              <a:t> </a:t>
            </a:r>
            <a:r>
              <a:rPr lang="en-US" sz="2400" b="1" dirty="0">
                <a:cs typeface="Arial" panose="020B0604020202020204" pitchFamily="34" charset="0"/>
              </a:rPr>
              <a:t>single-homed system </a:t>
            </a:r>
            <a:endParaRPr lang="en-US" sz="2400" dirty="0">
              <a:cs typeface="Arial" panose="020B0604020202020204" pitchFamily="34" charset="0"/>
            </a:endParaRPr>
          </a:p>
          <a:p>
            <a:pPr marL="342900" indent="-342900">
              <a:buFont typeface="+mj-lt"/>
              <a:buAutoNum type="arabicPeriod" startAt="6"/>
            </a:pPr>
            <a:r>
              <a:rPr lang="en-US" sz="2400" dirty="0">
                <a:cs typeface="Arial" panose="020B0604020202020204" pitchFamily="34" charset="0"/>
              </a:rPr>
              <a:t>Single-homed autonomous systems </a:t>
            </a:r>
            <a:r>
              <a:rPr lang="en-US" sz="2400" dirty="0" err="1">
                <a:cs typeface="Arial" panose="020B0604020202020204" pitchFamily="34" charset="0"/>
              </a:rPr>
              <a:t>disebut</a:t>
            </a:r>
            <a:r>
              <a:rPr lang="en-US" sz="2400" dirty="0">
                <a:cs typeface="Arial" panose="020B0604020202020204" pitchFamily="34" charset="0"/>
              </a:rPr>
              <a:t> </a:t>
            </a:r>
            <a:r>
              <a:rPr lang="en-US" sz="2400" dirty="0" err="1">
                <a:cs typeface="Arial" panose="020B0604020202020204" pitchFamily="34" charset="0"/>
              </a:rPr>
              <a:t>juga</a:t>
            </a:r>
            <a:r>
              <a:rPr lang="en-US" sz="2400" dirty="0">
                <a:cs typeface="Arial" panose="020B0604020202020204" pitchFamily="34" charset="0"/>
              </a:rPr>
              <a:t> </a:t>
            </a:r>
            <a:r>
              <a:rPr lang="en-US" sz="2400" b="1" dirty="0">
                <a:cs typeface="Arial" panose="020B0604020202020204" pitchFamily="34" charset="0"/>
              </a:rPr>
              <a:t>stub</a:t>
            </a:r>
            <a:r>
              <a:rPr lang="en-US" sz="2400" dirty="0">
                <a:cs typeface="Arial" panose="020B0604020202020204" pitchFamily="34" charset="0"/>
              </a:rPr>
              <a:t> networks or stubs.</a:t>
            </a:r>
          </a:p>
          <a:p>
            <a:pPr marL="342900" indent="-342900">
              <a:buFont typeface="+mj-lt"/>
              <a:buAutoNum type="arabicPeriod" startAt="6"/>
            </a:pPr>
            <a:r>
              <a:rPr lang="en-US" sz="2400" dirty="0" err="1"/>
              <a:t>Pengertian</a:t>
            </a:r>
            <a:r>
              <a:rPr lang="en-US" sz="2400" dirty="0"/>
              <a:t> </a:t>
            </a:r>
            <a:r>
              <a:rPr lang="en-US" sz="2400" b="1" dirty="0"/>
              <a:t>Multi-home</a:t>
            </a:r>
            <a:r>
              <a:rPr lang="en-US" sz="2400" dirty="0">
                <a:solidFill>
                  <a:srgbClr val="FF0000"/>
                </a:solidFill>
              </a:rPr>
              <a:t>: </a:t>
            </a:r>
            <a:r>
              <a:rPr lang="en-US" sz="2400" dirty="0" err="1"/>
              <a:t>Sebuah</a:t>
            </a:r>
            <a:r>
              <a:rPr lang="en-US" sz="2400" dirty="0"/>
              <a:t> </a:t>
            </a:r>
            <a:r>
              <a:rPr lang="en-US" sz="2400" dirty="0" err="1"/>
              <a:t>jaringan</a:t>
            </a:r>
            <a:r>
              <a:rPr lang="en-US" sz="2400" dirty="0"/>
              <a:t>  </a:t>
            </a:r>
            <a:r>
              <a:rPr lang="en-US" sz="2400" dirty="0" err="1"/>
              <a:t>mempunyai</a:t>
            </a:r>
            <a:r>
              <a:rPr lang="en-US" sz="2400" dirty="0"/>
              <a:t> 2 </a:t>
            </a:r>
            <a:r>
              <a:rPr lang="en-US" sz="2400" dirty="0" err="1"/>
              <a:t>atau</a:t>
            </a:r>
            <a:r>
              <a:rPr lang="en-US" sz="2400" dirty="0"/>
              <a:t> </a:t>
            </a:r>
            <a:r>
              <a:rPr lang="en-US" sz="2400" dirty="0" err="1"/>
              <a:t>lebih</a:t>
            </a:r>
            <a:r>
              <a:rPr lang="en-US" sz="2400" dirty="0"/>
              <a:t> </a:t>
            </a:r>
            <a:r>
              <a:rPr lang="en-US" sz="2400" dirty="0" err="1"/>
              <a:t>gerbang</a:t>
            </a:r>
            <a:r>
              <a:rPr lang="en-US" sz="2400" dirty="0"/>
              <a:t> </a:t>
            </a:r>
            <a:r>
              <a:rPr lang="en-US" sz="2400" dirty="0" err="1"/>
              <a:t>keluaran</a:t>
            </a:r>
            <a:r>
              <a:rPr lang="en-US" sz="2400" dirty="0"/>
              <a:t> </a:t>
            </a:r>
            <a:r>
              <a:rPr lang="en-US" sz="2400" dirty="0" err="1"/>
              <a:t>jaringan</a:t>
            </a:r>
            <a:r>
              <a:rPr lang="en-US" sz="2400" dirty="0"/>
              <a:t>.</a:t>
            </a:r>
            <a:endParaRPr lang="en-US" sz="2400" dirty="0">
              <a:cs typeface="Arial" panose="020B0604020202020204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983432" y="1298377"/>
            <a:ext cx="1087320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/>
              <a:t>Kesimpulan </a:t>
            </a:r>
            <a:r>
              <a:rPr lang="en-US" sz="3600" dirty="0" err="1"/>
              <a:t>Pertemuan</a:t>
            </a:r>
            <a:r>
              <a:rPr lang="en-US" sz="3600" dirty="0"/>
              <a:t> 10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"/>
          </p:nvPr>
        </p:nvSpPr>
        <p:spPr>
          <a:xfrm>
            <a:off x="8904312" y="22838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AU"/>
            </a:defPPr>
            <a:lvl1pPr algn="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tx1">
                    <a:tint val="75000"/>
                  </a:schemeClr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fld id="{E67FF784-6C2A-48BE-B2B9-2310CD1853F0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 panose="020F0502020204030204"/>
              </a:rPr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t>21</a:t>
            </a:fld>
            <a:endParaRPr lang="en-US" dirty="0">
              <a:solidFill>
                <a:prstClr val="black">
                  <a:tint val="75000"/>
                </a:prstClr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201316350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AutoShape 2" descr="Hasil gambar untuk logo elnusa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Rectangle 1"/>
          <p:cNvSpPr/>
          <p:nvPr/>
        </p:nvSpPr>
        <p:spPr>
          <a:xfrm>
            <a:off x="983432" y="1987116"/>
            <a:ext cx="10657184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buFont typeface="+mj-lt"/>
              <a:buAutoNum type="arabicPeriod"/>
            </a:pPr>
            <a:r>
              <a:rPr lang="en-US" sz="2000" dirty="0"/>
              <a:t>Cisco, </a:t>
            </a:r>
            <a:r>
              <a:rPr lang="en-US" sz="2000" i="1" dirty="0"/>
              <a:t>IP Routing: BGP Configuration Guide</a:t>
            </a:r>
            <a:r>
              <a:rPr lang="en-US" sz="2000" dirty="0"/>
              <a:t>, </a:t>
            </a:r>
          </a:p>
          <a:p>
            <a:pPr marL="342900" indent="-342900" algn="just">
              <a:buFont typeface="+mj-lt"/>
              <a:buAutoNum type="arabicPeriod"/>
            </a:pPr>
            <a:r>
              <a:rPr lang="en-US" sz="2000" dirty="0"/>
              <a:t>Randy Zhang, Micah Bartell, </a:t>
            </a:r>
            <a:r>
              <a:rPr lang="en-US" sz="2000" i="1" dirty="0"/>
              <a:t>BGP Design and Implementation, </a:t>
            </a:r>
            <a:r>
              <a:rPr lang="en-US" sz="2000" dirty="0"/>
              <a:t>Cisco Press</a:t>
            </a:r>
          </a:p>
          <a:p>
            <a:pPr marL="342900" indent="-342900" algn="just">
              <a:buFont typeface="+mj-lt"/>
              <a:buAutoNum type="arabicPeriod"/>
            </a:pPr>
            <a:r>
              <a:rPr lang="en-US" sz="2000" dirty="0"/>
              <a:t>William R. </a:t>
            </a:r>
            <a:r>
              <a:rPr lang="en-US" sz="2000" dirty="0" err="1"/>
              <a:t>Parkhurst</a:t>
            </a:r>
            <a:r>
              <a:rPr lang="en-US" sz="2000" dirty="0"/>
              <a:t>, </a:t>
            </a:r>
            <a:r>
              <a:rPr lang="en-US" sz="2000" i="1" dirty="0"/>
              <a:t>Cisco BGP-4 Command and Configuration Handbook</a:t>
            </a:r>
            <a:r>
              <a:rPr lang="en-US" sz="2000" dirty="0"/>
              <a:t>, Cisco Press</a:t>
            </a:r>
          </a:p>
          <a:p>
            <a:pPr marL="342900" indent="-342900" algn="just">
              <a:buFont typeface="+mj-lt"/>
              <a:buAutoNum type="arabicPeriod"/>
            </a:pPr>
            <a:r>
              <a:rPr lang="en-US" sz="2000" dirty="0"/>
              <a:t>Cisco, </a:t>
            </a:r>
            <a:r>
              <a:rPr lang="en-US" sz="2000" i="1" dirty="0"/>
              <a:t>Cisco IOS IP Configuration Guide Release 12.2 </a:t>
            </a:r>
          </a:p>
          <a:p>
            <a:pPr marL="342900" indent="-342900" algn="just">
              <a:buFont typeface="+mj-lt"/>
              <a:buAutoNum type="arabicPeriod"/>
            </a:pPr>
            <a:r>
              <a:rPr lang="en-US" sz="2000" dirty="0"/>
              <a:t>P. Clark, Martin. 2003, Data Networks, IP and the Internet: Protocols, Design and Operation, England: John Wiley &amp; Sons, L td ISBN: 0-470-84856-1.</a:t>
            </a:r>
          </a:p>
          <a:p>
            <a:pPr marL="342900" indent="-342900" algn="just">
              <a:buFont typeface="+mj-lt"/>
              <a:buAutoNum type="arabicPeriod"/>
            </a:pPr>
            <a:r>
              <a:rPr lang="en-US" sz="2000" dirty="0"/>
              <a:t>Hunt, Craig. 2002, TCP/IP Network Administration, Third Edition, United States of America: O’Reilly Media, Inc. ISBN:  978-0-596-00297-8.</a:t>
            </a:r>
          </a:p>
          <a:p>
            <a:pPr marL="342900" indent="-342900" algn="just">
              <a:buFont typeface="+mj-lt"/>
              <a:buAutoNum type="arabicPeriod"/>
            </a:pPr>
            <a:r>
              <a:rPr lang="en-US" sz="2000" dirty="0"/>
              <a:t>Naomi J. </a:t>
            </a:r>
            <a:r>
              <a:rPr lang="en-US" sz="2000" dirty="0" err="1"/>
              <a:t>Alpern</a:t>
            </a:r>
            <a:r>
              <a:rPr lang="en-US" sz="2000" dirty="0"/>
              <a:t> and Robert J. </a:t>
            </a:r>
            <a:r>
              <a:rPr lang="en-US" sz="2000" dirty="0" err="1"/>
              <a:t>Shimonski</a:t>
            </a:r>
            <a:r>
              <a:rPr lang="en-US" sz="2000" dirty="0"/>
              <a:t>. 2010, Eleventh Hour Network+ Exam N10-004 Study Guide, USA: Elsevier Inc. ISBN: 978-1-59749-428-1.</a:t>
            </a:r>
          </a:p>
          <a:p>
            <a:pPr marL="342900" indent="-342900" algn="just">
              <a:buFont typeface="+mj-lt"/>
              <a:buAutoNum type="arabicPeriod"/>
            </a:pPr>
            <a:r>
              <a:rPr lang="en-US" sz="2000" dirty="0"/>
              <a:t>Doug Lowe. 2018, Networking All-in-One For Dummies®, 7th Edition, New Jersey: John Wiley &amp; Sons, </a:t>
            </a:r>
            <a:r>
              <a:rPr lang="en-US" sz="2000" dirty="0" err="1"/>
              <a:t>Inc</a:t>
            </a:r>
            <a:r>
              <a:rPr lang="en-US" sz="2000" dirty="0"/>
              <a:t>, ISBN 978-1-119-47160-8 (</a:t>
            </a:r>
            <a:r>
              <a:rPr lang="en-US" sz="2000" dirty="0" err="1"/>
              <a:t>pbk</a:t>
            </a:r>
            <a:r>
              <a:rPr lang="en-US" sz="2000" dirty="0"/>
              <a:t>).</a:t>
            </a:r>
          </a:p>
          <a:p>
            <a:pPr marL="342900" indent="-342900" algn="just">
              <a:buFont typeface="+mj-lt"/>
              <a:buAutoNum type="arabicPeriod"/>
            </a:pPr>
            <a:r>
              <a:rPr lang="en-US" sz="2000" dirty="0"/>
              <a:t>Craig Hunt. </a:t>
            </a:r>
            <a:r>
              <a:rPr lang="en-US" sz="2000" dirty="0" err="1"/>
              <a:t>Desember</a:t>
            </a:r>
            <a:r>
              <a:rPr lang="en-US" sz="2000" dirty="0"/>
              <a:t> 1997, TCP/IP Network </a:t>
            </a:r>
            <a:r>
              <a:rPr lang="en-US" sz="2000" dirty="0" err="1"/>
              <a:t>Administration,Second</a:t>
            </a:r>
            <a:r>
              <a:rPr lang="en-US" sz="2000" dirty="0"/>
              <a:t> Edition, O'Reilly &amp; Associates, ISBN 1-56592-322-7. 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983432" y="1298377"/>
            <a:ext cx="1087320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err="1"/>
              <a:t>Referensi</a:t>
            </a:r>
            <a:r>
              <a:rPr lang="en-US" sz="3600" dirty="0"/>
              <a:t>: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"/>
          </p:nvPr>
        </p:nvSpPr>
        <p:spPr>
          <a:xfrm>
            <a:off x="8904312" y="22838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AU"/>
            </a:defPPr>
            <a:lvl1pPr algn="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tx1">
                    <a:tint val="75000"/>
                  </a:schemeClr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fld id="{E67FF784-6C2A-48BE-B2B9-2310CD1853F0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 panose="020F0502020204030204"/>
              </a:rPr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t>22</a:t>
            </a:fld>
            <a:endParaRPr lang="en-US" dirty="0">
              <a:solidFill>
                <a:prstClr val="black">
                  <a:tint val="75000"/>
                </a:prstClr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78248419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AutoShape 2" descr="Hasil gambar untuk logo elnusa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9" name="Text Placeholder 3"/>
          <p:cNvSpPr>
            <a:spLocks noGrp="1"/>
          </p:cNvSpPr>
          <p:nvPr>
            <p:ph type="body" idx="1"/>
          </p:nvPr>
        </p:nvSpPr>
        <p:spPr>
          <a:xfrm>
            <a:off x="551384" y="5046857"/>
            <a:ext cx="10363200" cy="953650"/>
          </a:xfrm>
        </p:spPr>
        <p:txBody>
          <a:bodyPr/>
          <a:lstStyle/>
          <a:p>
            <a:pPr algn="ctr"/>
            <a:r>
              <a:rPr lang="en-US" sz="6000" dirty="0" err="1"/>
              <a:t>Terima</a:t>
            </a:r>
            <a:r>
              <a:rPr lang="en-US" sz="6000" dirty="0"/>
              <a:t> </a:t>
            </a:r>
            <a:r>
              <a:rPr lang="en-US" sz="6000" dirty="0" err="1"/>
              <a:t>Kasih</a:t>
            </a:r>
            <a:endParaRPr lang="id-ID" sz="6000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4"/>
          </p:nvPr>
        </p:nvSpPr>
        <p:spPr>
          <a:xfrm>
            <a:off x="8904312" y="22838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AU"/>
            </a:defPPr>
            <a:lvl1pPr algn="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tx1">
                    <a:tint val="75000"/>
                  </a:schemeClr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fld id="{E67FF784-6C2A-48BE-B2B9-2310CD1853F0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 panose="020F0502020204030204"/>
              </a:rPr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t>23</a:t>
            </a:fld>
            <a:endParaRPr lang="en-US" dirty="0">
              <a:solidFill>
                <a:prstClr val="black">
                  <a:tint val="75000"/>
                </a:prstClr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260224934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163</TotalTime>
  <Words>1337</Words>
  <Application>Microsoft Office PowerPoint</Application>
  <PresentationFormat>Widescreen</PresentationFormat>
  <Paragraphs>219</Paragraphs>
  <Slides>23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23</vt:i4>
      </vt:variant>
    </vt:vector>
  </HeadingPairs>
  <TitlesOfParts>
    <vt:vector size="31" baseType="lpstr">
      <vt:lpstr>Arial</vt:lpstr>
      <vt:lpstr>Calibri</vt:lpstr>
      <vt:lpstr>Calibri Light</vt:lpstr>
      <vt:lpstr>Courier New</vt:lpstr>
      <vt:lpstr>Montserrat</vt:lpstr>
      <vt:lpstr>Times New Roman</vt:lpstr>
      <vt:lpstr>Wingdings</vt:lpstr>
      <vt:lpstr>Office Theme</vt:lpstr>
      <vt:lpstr>Sistem Jaringan 1 Program Studi Informatika  Sesi 10 – Konfigurasi Routing antar Autonomous System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Statistik Ekonomi &amp; Bisnis II Program Studi Manajemen  Sesi 1 – Ruang Lingkup Statistik Inferensial</dc:title>
  <dc:creator>rizky kinoy</dc:creator>
  <cp:lastModifiedBy>Ikhwani Saputra</cp:lastModifiedBy>
  <cp:revision>20</cp:revision>
  <dcterms:created xsi:type="dcterms:W3CDTF">2021-09-06T16:17:13Z</dcterms:created>
  <dcterms:modified xsi:type="dcterms:W3CDTF">2022-06-02T02:11:55Z</dcterms:modified>
</cp:coreProperties>
</file>